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Montserrat Classic Bold" charset="1" panose="00000800000000000000"/>
      <p:regular r:id="rId30"/>
    </p:embeddedFont>
    <p:embeddedFont>
      <p:font typeface="Brittany" charset="1" panose="00000000000000000000"/>
      <p:regular r:id="rId31"/>
    </p:embeddedFont>
    <p:embeddedFont>
      <p:font typeface="Montserrat Classic" charset="1" panose="00000500000000000000"/>
      <p:regular r:id="rId32"/>
    </p:embeddedFont>
    <p:embeddedFont>
      <p:font typeface="Noto Sans" charset="1" panose="020B0502040504020204"/>
      <p:regular r:id="rId33"/>
    </p:embeddedFont>
    <p:embeddedFont>
      <p:font typeface="Noto Sans Bold" charset="1" panose="020B0802040504020204"/>
      <p:regular r:id="rId34"/>
    </p:embeddedFont>
    <p:embeddedFont>
      <p:font typeface="Tlab 돋움 미디움" charset="1" panose="02060600000000000000"/>
      <p:regular r:id="rId35"/>
    </p:embeddedFont>
    <p:embeddedFont>
      <p:font typeface="TT Norms Bold" charset="1" panose="02000803030000020004"/>
      <p:regular r:id="rId36"/>
    </p:embeddedFont>
    <p:embeddedFont>
      <p:font typeface="YD소망 Bold" charset="1" panose="02020603020101020101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7.png" Type="http://schemas.openxmlformats.org/officeDocument/2006/relationships/image"/><Relationship Id="rId4" Target="../media/image48.png" Type="http://schemas.openxmlformats.org/officeDocument/2006/relationships/image"/><Relationship Id="rId5" Target="../media/image49.png" Type="http://schemas.openxmlformats.org/officeDocument/2006/relationships/image"/><Relationship Id="rId6" Target="../media/image5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png" Type="http://schemas.openxmlformats.org/officeDocument/2006/relationships/image"/><Relationship Id="rId4" Target="https://beaurit-project.github.io/beaurit/html/index.html" TargetMode="External" Type="http://schemas.openxmlformats.org/officeDocument/2006/relationships/hyperlink"/><Relationship Id="rId5" Target="../media/image53.png" Type="http://schemas.openxmlformats.org/officeDocument/2006/relationships/image"/><Relationship Id="rId6" Target="../media/image54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2" Target="../media/image3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png" Type="http://schemas.openxmlformats.org/officeDocument/2006/relationships/image"/><Relationship Id="rId12" Target="../media/image26.png" Type="http://schemas.openxmlformats.org/officeDocument/2006/relationships/image"/><Relationship Id="rId13" Target="../media/image27.png" Type="http://schemas.openxmlformats.org/officeDocument/2006/relationships/image"/><Relationship Id="rId14" Target="../media/image28.png" Type="http://schemas.openxmlformats.org/officeDocument/2006/relationships/image"/><Relationship Id="rId15" Target="../media/image29.png" Type="http://schemas.openxmlformats.org/officeDocument/2006/relationships/image"/><Relationship Id="rId16" Target="../media/image30.png" Type="http://schemas.openxmlformats.org/officeDocument/2006/relationships/image"/><Relationship Id="rId17" Target="../media/image31.png" Type="http://schemas.openxmlformats.org/officeDocument/2006/relationships/image"/><Relationship Id="rId18" Target="../media/image32.png" Type="http://schemas.openxmlformats.org/officeDocument/2006/relationships/image"/><Relationship Id="rId19" Target="../media/image33.png" Type="http://schemas.openxmlformats.org/officeDocument/2006/relationships/image"/><Relationship Id="rId2" Target="../media/image3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45635" y="700509"/>
            <a:ext cx="11524849" cy="8885982"/>
            <a:chOff x="0" y="0"/>
            <a:chExt cx="8153400" cy="6286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53400" cy="6286500"/>
            </a:xfrm>
            <a:custGeom>
              <a:avLst/>
              <a:gdLst/>
              <a:ahLst/>
              <a:cxnLst/>
              <a:rect r="r" b="b" t="t" l="l"/>
              <a:pathLst>
                <a:path h="6286500" w="8153400">
                  <a:moveTo>
                    <a:pt x="8153400" y="1377950"/>
                  </a:moveTo>
                  <a:lnTo>
                    <a:pt x="8153400" y="4908550"/>
                  </a:lnTo>
                  <a:cubicBezTo>
                    <a:pt x="8153400" y="5669280"/>
                    <a:pt x="7536180" y="6286500"/>
                    <a:pt x="6775450" y="6286500"/>
                  </a:cubicBezTo>
                  <a:cubicBezTo>
                    <a:pt x="6109970" y="6286500"/>
                    <a:pt x="5554980" y="5815330"/>
                    <a:pt x="5426710" y="5189220"/>
                  </a:cubicBezTo>
                  <a:cubicBezTo>
                    <a:pt x="5297170" y="5815330"/>
                    <a:pt x="4742180" y="6286500"/>
                    <a:pt x="4076700" y="6286500"/>
                  </a:cubicBezTo>
                  <a:cubicBezTo>
                    <a:pt x="3411220" y="6286500"/>
                    <a:pt x="2856230" y="5815330"/>
                    <a:pt x="2727960" y="5189220"/>
                  </a:cubicBezTo>
                  <a:cubicBezTo>
                    <a:pt x="2598420" y="5815330"/>
                    <a:pt x="2043430" y="6286500"/>
                    <a:pt x="1379220" y="6286500"/>
                  </a:cubicBezTo>
                  <a:cubicBezTo>
                    <a:pt x="617220" y="6286500"/>
                    <a:pt x="0" y="5669280"/>
                    <a:pt x="0" y="4908550"/>
                  </a:cubicBezTo>
                  <a:lnTo>
                    <a:pt x="0" y="1377950"/>
                  </a:lnTo>
                  <a:cubicBezTo>
                    <a:pt x="0" y="617220"/>
                    <a:pt x="617220" y="0"/>
                    <a:pt x="1377950" y="0"/>
                  </a:cubicBezTo>
                  <a:cubicBezTo>
                    <a:pt x="2043430" y="0"/>
                    <a:pt x="2598420" y="471170"/>
                    <a:pt x="2726690" y="1097280"/>
                  </a:cubicBezTo>
                  <a:cubicBezTo>
                    <a:pt x="2856230" y="471170"/>
                    <a:pt x="3411220" y="0"/>
                    <a:pt x="4076700" y="0"/>
                  </a:cubicBezTo>
                  <a:cubicBezTo>
                    <a:pt x="4742180" y="0"/>
                    <a:pt x="5297170" y="471170"/>
                    <a:pt x="5425440" y="1097280"/>
                  </a:cubicBezTo>
                  <a:cubicBezTo>
                    <a:pt x="5554980" y="471170"/>
                    <a:pt x="6109970" y="0"/>
                    <a:pt x="6775450" y="0"/>
                  </a:cubicBezTo>
                  <a:cubicBezTo>
                    <a:pt x="7536180" y="0"/>
                    <a:pt x="8153400" y="617220"/>
                    <a:pt x="8153400" y="1377950"/>
                  </a:cubicBezTo>
                  <a:close/>
                </a:path>
              </a:pathLst>
            </a:custGeom>
            <a:blipFill>
              <a:blip r:embed="rId2"/>
              <a:stretch>
                <a:fillRect l="-2073" t="0" r="-2073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006006" y="4718954"/>
            <a:ext cx="14275988" cy="1870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14000">
                <a:solidFill>
                  <a:srgbClr val="000000"/>
                </a:solidFill>
                <a:latin typeface="Montserrat Classic Bold"/>
              </a:rPr>
              <a:t>BEAURIT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526468" y="3783525"/>
            <a:ext cx="9235063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FDE245"/>
                </a:solidFill>
                <a:latin typeface="Brittany Bold"/>
              </a:rPr>
              <a:t>do beaurit now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63172" y="4718954"/>
            <a:ext cx="11561656" cy="1870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14000">
                <a:solidFill>
                  <a:srgbClr val="000000"/>
                </a:solidFill>
                <a:latin typeface="Montserrat Classic Bold"/>
              </a:rPr>
              <a:t>BEA</a:t>
            </a:r>
            <a:r>
              <a:rPr lang="en-US" sz="14000">
                <a:solidFill>
                  <a:srgbClr val="FFFFFF"/>
                </a:solidFill>
                <a:latin typeface="Montserrat Classic Bold"/>
              </a:rPr>
              <a:t>URIT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35842" y="8991600"/>
            <a:ext cx="6423458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spc="75">
                <a:solidFill>
                  <a:srgbClr val="000000"/>
                </a:solidFill>
                <a:ea typeface="Montserrat Classic"/>
              </a:rPr>
              <a:t>말없는 은하수에 핀 네잎클로버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35842" y="9434091"/>
            <a:ext cx="6423458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spc="75">
                <a:solidFill>
                  <a:srgbClr val="000000"/>
                </a:solidFill>
                <a:latin typeface="Montserrat Classic"/>
                <a:ea typeface="Montserrat Classic"/>
              </a:rPr>
              <a:t>이진선, 이혜수, 안윤지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66800"/>
            <a:ext cx="587317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0"/>
              </a:lnSpc>
            </a:pPr>
            <a:r>
              <a:rPr lang="en-US" sz="3000">
                <a:solidFill>
                  <a:srgbClr val="000000"/>
                </a:solidFill>
                <a:latin typeface="Montserrat Classic Bold"/>
                <a:ea typeface="Montserrat Classic Bold"/>
              </a:rPr>
              <a:t>06. 퍼블리싱 가이드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4700413" y="1236345"/>
            <a:ext cx="12558887" cy="0"/>
          </a:xfrm>
          <a:prstGeom prst="line">
            <a:avLst/>
          </a:prstGeom>
          <a:ln cap="flat" w="38100">
            <a:solidFill>
              <a:srgbClr val="FDE24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321372" y="879863"/>
            <a:ext cx="1937928" cy="751063"/>
          </a:xfrm>
          <a:custGeom>
            <a:avLst/>
            <a:gdLst/>
            <a:ahLst/>
            <a:cxnLst/>
            <a:rect r="r" b="b" t="t" l="l"/>
            <a:pathLst>
              <a:path h="751063" w="1937928">
                <a:moveTo>
                  <a:pt x="0" y="0"/>
                </a:moveTo>
                <a:lnTo>
                  <a:pt x="1937928" y="0"/>
                </a:lnTo>
                <a:lnTo>
                  <a:pt x="1937928" y="751064"/>
                </a:lnTo>
                <a:lnTo>
                  <a:pt x="0" y="7510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5516114"/>
            <a:ext cx="8240395" cy="3593352"/>
          </a:xfrm>
          <a:custGeom>
            <a:avLst/>
            <a:gdLst/>
            <a:ahLst/>
            <a:cxnLst/>
            <a:rect r="r" b="b" t="t" l="l"/>
            <a:pathLst>
              <a:path h="3593352" w="8240395">
                <a:moveTo>
                  <a:pt x="0" y="0"/>
                </a:moveTo>
                <a:lnTo>
                  <a:pt x="8240395" y="0"/>
                </a:lnTo>
                <a:lnTo>
                  <a:pt x="8240395" y="3593353"/>
                </a:lnTo>
                <a:lnTo>
                  <a:pt x="0" y="35933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692122"/>
            <a:ext cx="9522954" cy="1311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62"/>
              </a:lnSpc>
            </a:pPr>
            <a:r>
              <a:rPr lang="en-US" sz="2700">
                <a:solidFill>
                  <a:srgbClr val="000000"/>
                </a:solidFill>
                <a:latin typeface="Montserrat Classic Bold"/>
                <a:ea typeface="Montserrat Classic Bold"/>
              </a:rPr>
              <a:t> *설명 주석</a:t>
            </a:r>
          </a:p>
          <a:p>
            <a:pPr algn="just">
              <a:lnSpc>
                <a:spcPts val="2650"/>
              </a:lnSpc>
            </a:pPr>
          </a:p>
          <a:p>
            <a:pPr algn="just">
              <a:lnSpc>
                <a:spcPts val="2438"/>
              </a:lnSpc>
            </a:pPr>
            <a:r>
              <a:rPr lang="en-US" sz="2300">
                <a:solidFill>
                  <a:srgbClr val="000000"/>
                </a:solidFill>
                <a:latin typeface="Montserrat Classic"/>
                <a:ea typeface="Montserrat Classic"/>
              </a:rPr>
              <a:t>- 상단 주석에 어떤 이유로 작성한 코드인지 알기 쉽도록 이유를 작성하였습니다.</a:t>
            </a:r>
          </a:p>
          <a:p>
            <a:pPr algn="just">
              <a:lnSpc>
                <a:spcPts val="2438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-897890" y="4523043"/>
            <a:ext cx="1119660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Montserrat Classic"/>
                <a:ea typeface="Montserrat Classic"/>
              </a:rPr>
              <a:t>ex)  &lt;!-------  모바일 버전에서의 html 사용 ---------&gt;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66800"/>
            <a:ext cx="587317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0"/>
              </a:lnSpc>
            </a:pPr>
            <a:r>
              <a:rPr lang="en-US" sz="3000">
                <a:solidFill>
                  <a:srgbClr val="000000"/>
                </a:solidFill>
                <a:latin typeface="Montserrat Classic Bold"/>
                <a:ea typeface="Montserrat Classic Bold"/>
              </a:rPr>
              <a:t>06. 퍼블리싱 가이드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4700413" y="1236345"/>
            <a:ext cx="12558887" cy="0"/>
          </a:xfrm>
          <a:prstGeom prst="line">
            <a:avLst/>
          </a:prstGeom>
          <a:ln cap="flat" w="38100">
            <a:solidFill>
              <a:srgbClr val="FDE24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321372" y="879863"/>
            <a:ext cx="1937928" cy="751063"/>
          </a:xfrm>
          <a:custGeom>
            <a:avLst/>
            <a:gdLst/>
            <a:ahLst/>
            <a:cxnLst/>
            <a:rect r="r" b="b" t="t" l="l"/>
            <a:pathLst>
              <a:path h="751063" w="1937928">
                <a:moveTo>
                  <a:pt x="0" y="0"/>
                </a:moveTo>
                <a:lnTo>
                  <a:pt x="1937928" y="0"/>
                </a:lnTo>
                <a:lnTo>
                  <a:pt x="1937928" y="751064"/>
                </a:lnTo>
                <a:lnTo>
                  <a:pt x="0" y="7510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71303" y="2620410"/>
            <a:ext cx="5618321" cy="562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1"/>
              </a:lnSpc>
              <a:spcBef>
                <a:spcPct val="0"/>
              </a:spcBef>
            </a:pPr>
            <a:r>
              <a:rPr lang="en-US" sz="4038">
                <a:solidFill>
                  <a:srgbClr val="000000"/>
                </a:solidFill>
                <a:latin typeface="Montserrat Classic Bold"/>
                <a:ea typeface="Montserrat Classic Bold"/>
              </a:rPr>
              <a:t>&lt;HTML 네이밍 규칙&gt;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36116" y="2001876"/>
            <a:ext cx="1642318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50"/>
              </a:lnSpc>
            </a:pPr>
            <a:r>
              <a:rPr lang="en-US" sz="2500">
                <a:solidFill>
                  <a:srgbClr val="000000"/>
                </a:solidFill>
                <a:latin typeface="Montserrat Classic"/>
                <a:ea typeface="Montserrat Classic"/>
              </a:rPr>
              <a:t>가독성과 유지보수성을 높히며 팀원들 다같이 보는 코드의 이해력을 높이기 위하여 HTML 네이밍 규칙을 지켜 작성하였습니다.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6116" y="3442841"/>
            <a:ext cx="8834996" cy="1006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62"/>
              </a:lnSpc>
            </a:pPr>
            <a:r>
              <a:rPr lang="en-US" sz="2700">
                <a:solidFill>
                  <a:srgbClr val="000000"/>
                </a:solidFill>
                <a:latin typeface="Montserrat Classic Bold"/>
                <a:ea typeface="Montserrat Classic Bold"/>
              </a:rPr>
              <a:t> *일관성 유지</a:t>
            </a:r>
          </a:p>
          <a:p>
            <a:pPr algn="just">
              <a:lnSpc>
                <a:spcPts val="2650"/>
              </a:lnSpc>
            </a:pPr>
          </a:p>
          <a:p>
            <a:pPr algn="just">
              <a:lnSpc>
                <a:spcPts val="2438"/>
              </a:lnSpc>
            </a:pPr>
            <a:r>
              <a:rPr lang="en-US" sz="2300">
                <a:solidFill>
                  <a:srgbClr val="000000"/>
                </a:solidFill>
                <a:latin typeface="Montserrat Classic"/>
                <a:ea typeface="Montserrat Classic"/>
              </a:rPr>
              <a:t>-일관된 네이밍 패턴 사용을 사용하여 코드를 일관성 있게 작성하였습니다.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6116" y="5581220"/>
            <a:ext cx="11738632" cy="1006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62"/>
              </a:lnSpc>
            </a:pPr>
            <a:r>
              <a:rPr lang="en-US" sz="2700">
                <a:solidFill>
                  <a:srgbClr val="000000"/>
                </a:solidFill>
                <a:latin typeface="Montserrat Classic Bold"/>
                <a:ea typeface="Montserrat Classic Bold"/>
              </a:rPr>
              <a:t> *소문자 사용</a:t>
            </a:r>
          </a:p>
          <a:p>
            <a:pPr algn="just">
              <a:lnSpc>
                <a:spcPts val="2650"/>
              </a:lnSpc>
            </a:pPr>
          </a:p>
          <a:p>
            <a:pPr algn="just">
              <a:lnSpc>
                <a:spcPts val="2438"/>
              </a:lnSpc>
            </a:pPr>
            <a:r>
              <a:rPr lang="en-US" sz="2300">
                <a:solidFill>
                  <a:srgbClr val="000000"/>
                </a:solidFill>
                <a:latin typeface="Montserrat Classic"/>
                <a:ea typeface="Montserrat Classic"/>
              </a:rPr>
              <a:t>-HTML 클래스와 ID 이름은 소문자로 작성하여 유지보수와 디버깅에 어려움이 없도록 하였습니다.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36116" y="7350449"/>
            <a:ext cx="12527979" cy="1006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62"/>
              </a:lnSpc>
            </a:pPr>
            <a:r>
              <a:rPr lang="en-US" sz="2700">
                <a:solidFill>
                  <a:srgbClr val="000000"/>
                </a:solidFill>
                <a:latin typeface="Montserrat Classic Bold"/>
                <a:ea typeface="Montserrat Classic Bold"/>
              </a:rPr>
              <a:t> *케밥 표기법 (KEBAB CASE)</a:t>
            </a:r>
          </a:p>
          <a:p>
            <a:pPr algn="just">
              <a:lnSpc>
                <a:spcPts val="2650"/>
              </a:lnSpc>
            </a:pPr>
          </a:p>
          <a:p>
            <a:pPr algn="just">
              <a:lnSpc>
                <a:spcPts val="2438"/>
              </a:lnSpc>
            </a:pPr>
            <a:r>
              <a:rPr lang="en-US" sz="2300">
                <a:solidFill>
                  <a:srgbClr val="000000"/>
                </a:solidFill>
                <a:latin typeface="Montserrat Classic"/>
                <a:ea typeface="Montserrat Classic"/>
              </a:rPr>
              <a:t>-케밥 표기법 (KEBAB CASE)을 활용하여 단어 사이에 하이픈 (-) 을 사용하여 단어들을 연결하였습니다.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6116" y="4717619"/>
            <a:ext cx="481086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Montserrat Classic"/>
              </a:rPr>
              <a:t>ex)  main-box, -slide, footer-txt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6116" y="8861563"/>
            <a:ext cx="7321228" cy="317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8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Montserrat Classic"/>
              </a:rPr>
              <a:t>ex) product-list-img, choice-product , progress-bar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66800"/>
            <a:ext cx="587317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0"/>
              </a:lnSpc>
            </a:pPr>
            <a:r>
              <a:rPr lang="en-US" sz="3000">
                <a:solidFill>
                  <a:srgbClr val="000000"/>
                </a:solidFill>
                <a:latin typeface="Montserrat Classic Bold"/>
                <a:ea typeface="Montserrat Classic Bold"/>
              </a:rPr>
              <a:t>06. 퍼블리싱 가이드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4700413" y="1236345"/>
            <a:ext cx="12558887" cy="0"/>
          </a:xfrm>
          <a:prstGeom prst="line">
            <a:avLst/>
          </a:prstGeom>
          <a:ln cap="flat" w="38100">
            <a:solidFill>
              <a:srgbClr val="FDE24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321372" y="879863"/>
            <a:ext cx="1937928" cy="751063"/>
          </a:xfrm>
          <a:custGeom>
            <a:avLst/>
            <a:gdLst/>
            <a:ahLst/>
            <a:cxnLst/>
            <a:rect r="r" b="b" t="t" l="l"/>
            <a:pathLst>
              <a:path h="751063" w="1937928">
                <a:moveTo>
                  <a:pt x="0" y="0"/>
                </a:moveTo>
                <a:lnTo>
                  <a:pt x="1937928" y="0"/>
                </a:lnTo>
                <a:lnTo>
                  <a:pt x="1937928" y="751064"/>
                </a:lnTo>
                <a:lnTo>
                  <a:pt x="0" y="7510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521310" y="3475011"/>
            <a:ext cx="7010224" cy="3997722"/>
          </a:xfrm>
          <a:custGeom>
            <a:avLst/>
            <a:gdLst/>
            <a:ahLst/>
            <a:cxnLst/>
            <a:rect r="r" b="b" t="t" l="l"/>
            <a:pathLst>
              <a:path h="3997722" w="7010224">
                <a:moveTo>
                  <a:pt x="0" y="0"/>
                </a:moveTo>
                <a:lnTo>
                  <a:pt x="7010225" y="0"/>
                </a:lnTo>
                <a:lnTo>
                  <a:pt x="7010225" y="3997722"/>
                </a:lnTo>
                <a:lnTo>
                  <a:pt x="0" y="39977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30640" y="3405665"/>
            <a:ext cx="7416105" cy="1006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62"/>
              </a:lnSpc>
            </a:pPr>
            <a:r>
              <a:rPr lang="en-US" sz="2700">
                <a:solidFill>
                  <a:srgbClr val="000000"/>
                </a:solidFill>
                <a:latin typeface="Montserrat Classic Bold"/>
                <a:ea typeface="Montserrat Classic Bold"/>
              </a:rPr>
              <a:t> *의미 있는 그룹화</a:t>
            </a:r>
          </a:p>
          <a:p>
            <a:pPr algn="just">
              <a:lnSpc>
                <a:spcPts val="2650"/>
              </a:lnSpc>
            </a:pPr>
          </a:p>
          <a:p>
            <a:pPr algn="just">
              <a:lnSpc>
                <a:spcPts val="2438"/>
              </a:lnSpc>
            </a:pPr>
            <a:r>
              <a:rPr lang="en-US" sz="2300">
                <a:solidFill>
                  <a:srgbClr val="000000"/>
                </a:solidFill>
                <a:latin typeface="Montserrat Classic"/>
                <a:ea typeface="Montserrat Classic"/>
              </a:rPr>
              <a:t>-유사한 역할을 하는 요소들은 그룹화 하여 이름을 붙였습니다.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0640" y="4926304"/>
            <a:ext cx="7771805" cy="1311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62"/>
              </a:lnSpc>
            </a:pPr>
            <a:r>
              <a:rPr lang="en-US" sz="2700">
                <a:solidFill>
                  <a:srgbClr val="000000"/>
                </a:solidFill>
                <a:latin typeface="Montserrat Classic Bold"/>
                <a:ea typeface="Montserrat Classic Bold"/>
              </a:rPr>
              <a:t> *영역 네이밍 규칙</a:t>
            </a:r>
          </a:p>
          <a:p>
            <a:pPr algn="just">
              <a:lnSpc>
                <a:spcPts val="2650"/>
              </a:lnSpc>
            </a:pPr>
          </a:p>
          <a:p>
            <a:pPr algn="just">
              <a:lnSpc>
                <a:spcPts val="2438"/>
              </a:lnSpc>
            </a:pPr>
            <a:r>
              <a:rPr lang="en-US" sz="2300">
                <a:solidFill>
                  <a:srgbClr val="000000"/>
                </a:solidFill>
                <a:latin typeface="Montserrat Classic"/>
                <a:ea typeface="Montserrat Classic"/>
              </a:rPr>
              <a:t>-영역의 목적을 직관적으로 확인 할 수 있도록 영역 네이밍 규칙을</a:t>
            </a:r>
          </a:p>
          <a:p>
            <a:pPr algn="just">
              <a:lnSpc>
                <a:spcPts val="2438"/>
              </a:lnSpc>
            </a:pPr>
            <a:r>
              <a:rPr lang="en-US" sz="2300">
                <a:solidFill>
                  <a:srgbClr val="000000"/>
                </a:solidFill>
                <a:latin typeface="Montserrat Classic"/>
              </a:rPr>
              <a:t>  </a:t>
            </a:r>
            <a:r>
              <a:rPr lang="en-US" sz="2300">
                <a:solidFill>
                  <a:srgbClr val="000000"/>
                </a:solidFill>
                <a:latin typeface="Montserrat Classic"/>
                <a:ea typeface="Montserrat Classic"/>
              </a:rPr>
              <a:t>지켜 작성하였습니다.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0622" y="6648671"/>
            <a:ext cx="7482421" cy="926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8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Montserrat Classic"/>
                <a:ea typeface="Montserrat Classic"/>
              </a:rPr>
              <a:t>ex) 레이아웃 header: 머리글 영역 , main: 본문 영역 , footer: 바닥글 영역,  section: 본문의 자식 영역 </a:t>
            </a:r>
          </a:p>
          <a:p>
            <a:pPr algn="ctr">
              <a:lnSpc>
                <a:spcPts val="243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66800"/>
            <a:ext cx="587317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0"/>
              </a:lnSpc>
            </a:pPr>
            <a:r>
              <a:rPr lang="en-US" sz="3000">
                <a:solidFill>
                  <a:srgbClr val="000000"/>
                </a:solidFill>
                <a:latin typeface="Montserrat Classic Bold"/>
                <a:ea typeface="Montserrat Classic Bold"/>
              </a:rPr>
              <a:t>06. 퍼블리싱 가이드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4700413" y="1236345"/>
            <a:ext cx="12558887" cy="0"/>
          </a:xfrm>
          <a:prstGeom prst="line">
            <a:avLst/>
          </a:prstGeom>
          <a:ln cap="flat" w="38100">
            <a:solidFill>
              <a:srgbClr val="FDE24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321372" y="879863"/>
            <a:ext cx="1937928" cy="751063"/>
          </a:xfrm>
          <a:custGeom>
            <a:avLst/>
            <a:gdLst/>
            <a:ahLst/>
            <a:cxnLst/>
            <a:rect r="r" b="b" t="t" l="l"/>
            <a:pathLst>
              <a:path h="751063" w="1937928">
                <a:moveTo>
                  <a:pt x="0" y="0"/>
                </a:moveTo>
                <a:lnTo>
                  <a:pt x="1937928" y="0"/>
                </a:lnTo>
                <a:lnTo>
                  <a:pt x="1937928" y="751064"/>
                </a:lnTo>
                <a:lnTo>
                  <a:pt x="0" y="7510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6620518"/>
            <a:ext cx="12862066" cy="2840593"/>
          </a:xfrm>
          <a:custGeom>
            <a:avLst/>
            <a:gdLst/>
            <a:ahLst/>
            <a:cxnLst/>
            <a:rect r="r" b="b" t="t" l="l"/>
            <a:pathLst>
              <a:path h="2840593" w="12862066">
                <a:moveTo>
                  <a:pt x="0" y="0"/>
                </a:moveTo>
                <a:lnTo>
                  <a:pt x="12862066" y="0"/>
                </a:lnTo>
                <a:lnTo>
                  <a:pt x="12862066" y="2840593"/>
                </a:lnTo>
                <a:lnTo>
                  <a:pt x="0" y="28405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76054" y="4573708"/>
            <a:ext cx="5178462" cy="1343779"/>
          </a:xfrm>
          <a:custGeom>
            <a:avLst/>
            <a:gdLst/>
            <a:ahLst/>
            <a:cxnLst/>
            <a:rect r="r" b="b" t="t" l="l"/>
            <a:pathLst>
              <a:path h="1343779" w="5178462">
                <a:moveTo>
                  <a:pt x="0" y="0"/>
                </a:moveTo>
                <a:lnTo>
                  <a:pt x="5178462" y="0"/>
                </a:lnTo>
                <a:lnTo>
                  <a:pt x="5178462" y="1343779"/>
                </a:lnTo>
                <a:lnTo>
                  <a:pt x="0" y="1343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91" t="0" r="-2291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10936" y="2254937"/>
            <a:ext cx="4157328" cy="1615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62"/>
              </a:lnSpc>
            </a:pPr>
            <a:r>
              <a:rPr lang="en-US" sz="2700">
                <a:solidFill>
                  <a:srgbClr val="000000"/>
                </a:solidFill>
                <a:latin typeface="Montserrat Classic Bold"/>
                <a:ea typeface="Montserrat Classic Bold"/>
              </a:rPr>
              <a:t> *이미지 네이밍 규칙</a:t>
            </a:r>
          </a:p>
          <a:p>
            <a:pPr algn="just">
              <a:lnSpc>
                <a:spcPts val="2650"/>
              </a:lnSpc>
            </a:pPr>
          </a:p>
          <a:p>
            <a:pPr algn="just">
              <a:lnSpc>
                <a:spcPts val="2438"/>
              </a:lnSpc>
            </a:pPr>
            <a:r>
              <a:rPr lang="en-US" sz="2300">
                <a:solidFill>
                  <a:srgbClr val="000000"/>
                </a:solidFill>
                <a:latin typeface="Montserrat Classic"/>
                <a:ea typeface="Montserrat Classic"/>
              </a:rPr>
              <a:t>-공통적으로 사용되는 이미지: 로고</a:t>
            </a:r>
          </a:p>
          <a:p>
            <a:pPr algn="just">
              <a:lnSpc>
                <a:spcPts val="2438"/>
              </a:lnSpc>
            </a:pPr>
            <a:r>
              <a:rPr lang="en-US" sz="2300">
                <a:solidFill>
                  <a:srgbClr val="000000"/>
                </a:solidFill>
                <a:latin typeface="Montserrat Classic"/>
                <a:ea typeface="Montserrat Classic"/>
              </a:rPr>
              <a:t>EX) 로고화이트, 로고블랙</a:t>
            </a:r>
          </a:p>
          <a:p>
            <a:pPr algn="just">
              <a:lnSpc>
                <a:spcPts val="2438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249311" y="2152269"/>
            <a:ext cx="3838649" cy="2225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62"/>
              </a:lnSpc>
            </a:pPr>
            <a:r>
              <a:rPr lang="en-US" sz="2700">
                <a:solidFill>
                  <a:srgbClr val="000000"/>
                </a:solidFill>
                <a:latin typeface="Montserrat Classic Bold"/>
                <a:ea typeface="Montserrat Classic Bold"/>
              </a:rPr>
              <a:t> *영역별로 사용되는 이미지</a:t>
            </a:r>
          </a:p>
          <a:p>
            <a:pPr algn="just">
              <a:lnSpc>
                <a:spcPts val="2650"/>
              </a:lnSpc>
            </a:pPr>
          </a:p>
          <a:p>
            <a:pPr algn="just">
              <a:lnSpc>
                <a:spcPts val="2438"/>
              </a:lnSpc>
            </a:pPr>
            <a:r>
              <a:rPr lang="en-US" sz="2300">
                <a:solidFill>
                  <a:srgbClr val="000000"/>
                </a:solidFill>
                <a:latin typeface="Montserrat Classic"/>
                <a:ea typeface="Montserrat Classic"/>
              </a:rPr>
              <a:t>-각 영역명-순서번호로 작성</a:t>
            </a:r>
          </a:p>
          <a:p>
            <a:pPr algn="just">
              <a:lnSpc>
                <a:spcPts val="2438"/>
              </a:lnSpc>
            </a:pPr>
            <a:r>
              <a:rPr lang="en-US" sz="2300">
                <a:solidFill>
                  <a:srgbClr val="000000"/>
                </a:solidFill>
                <a:latin typeface="Montserrat Classic"/>
              </a:rPr>
              <a:t>ways_1, 2 ,3 … </a:t>
            </a:r>
          </a:p>
          <a:p>
            <a:pPr algn="just">
              <a:lnSpc>
                <a:spcPts val="2438"/>
              </a:lnSpc>
            </a:pPr>
            <a:r>
              <a:rPr lang="en-US" sz="2300">
                <a:solidFill>
                  <a:srgbClr val="000000"/>
                </a:solidFill>
                <a:latin typeface="Montserrat Classic"/>
              </a:rPr>
              <a:t>highlight-1, 2 ,3 …</a:t>
            </a:r>
          </a:p>
          <a:p>
            <a:pPr algn="just">
              <a:lnSpc>
                <a:spcPts val="2438"/>
              </a:lnSpc>
            </a:pPr>
          </a:p>
          <a:p>
            <a:pPr algn="just">
              <a:lnSpc>
                <a:spcPts val="2438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66800"/>
            <a:ext cx="587317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0"/>
              </a:lnSpc>
            </a:pPr>
            <a:r>
              <a:rPr lang="en-US" sz="3000">
                <a:solidFill>
                  <a:srgbClr val="000000"/>
                </a:solidFill>
                <a:latin typeface="Montserrat Classic Bold"/>
                <a:ea typeface="Montserrat Classic Bold"/>
              </a:rPr>
              <a:t>06. 퍼블리싱 가이드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4700413" y="1236345"/>
            <a:ext cx="12558887" cy="0"/>
          </a:xfrm>
          <a:prstGeom prst="line">
            <a:avLst/>
          </a:prstGeom>
          <a:ln cap="flat" w="38100">
            <a:solidFill>
              <a:srgbClr val="FDE24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321372" y="879863"/>
            <a:ext cx="1937928" cy="751063"/>
          </a:xfrm>
          <a:custGeom>
            <a:avLst/>
            <a:gdLst/>
            <a:ahLst/>
            <a:cxnLst/>
            <a:rect r="r" b="b" t="t" l="l"/>
            <a:pathLst>
              <a:path h="751063" w="1937928">
                <a:moveTo>
                  <a:pt x="0" y="0"/>
                </a:moveTo>
                <a:lnTo>
                  <a:pt x="1937928" y="0"/>
                </a:lnTo>
                <a:lnTo>
                  <a:pt x="1937928" y="751064"/>
                </a:lnTo>
                <a:lnTo>
                  <a:pt x="0" y="7510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162595" y="5545538"/>
            <a:ext cx="10587662" cy="4323296"/>
          </a:xfrm>
          <a:custGeom>
            <a:avLst/>
            <a:gdLst/>
            <a:ahLst/>
            <a:cxnLst/>
            <a:rect r="r" b="b" t="t" l="l"/>
            <a:pathLst>
              <a:path h="4323296" w="10587662">
                <a:moveTo>
                  <a:pt x="0" y="0"/>
                </a:moveTo>
                <a:lnTo>
                  <a:pt x="10587662" y="0"/>
                </a:lnTo>
                <a:lnTo>
                  <a:pt x="10587662" y="4323296"/>
                </a:lnTo>
                <a:lnTo>
                  <a:pt x="0" y="43232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48484" y="2273643"/>
            <a:ext cx="9597740" cy="1615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62"/>
              </a:lnSpc>
            </a:pPr>
            <a:r>
              <a:rPr lang="en-US" sz="2700">
                <a:solidFill>
                  <a:srgbClr val="000000"/>
                </a:solidFill>
                <a:latin typeface="Montserrat Classic Bold"/>
                <a:ea typeface="Montserrat Classic Bold"/>
              </a:rPr>
              <a:t> *CSS 분석 우선 실행</a:t>
            </a:r>
          </a:p>
          <a:p>
            <a:pPr algn="just">
              <a:lnSpc>
                <a:spcPts val="2650"/>
              </a:lnSpc>
            </a:pPr>
          </a:p>
          <a:p>
            <a:pPr algn="just">
              <a:lnSpc>
                <a:spcPts val="2438"/>
              </a:lnSpc>
            </a:pPr>
            <a:r>
              <a:rPr lang="en-US" sz="2300">
                <a:solidFill>
                  <a:srgbClr val="000000"/>
                </a:solidFill>
                <a:latin typeface="Montserrat Classic"/>
                <a:ea typeface="Montserrat Classic"/>
              </a:rPr>
              <a:t>-각 팀원 별로 맡을 css 영역을 지정 후,</a:t>
            </a:r>
          </a:p>
          <a:p>
            <a:pPr algn="just">
              <a:lnSpc>
                <a:spcPts val="2438"/>
              </a:lnSpc>
            </a:pPr>
            <a:r>
              <a:rPr lang="en-US" sz="2300">
                <a:solidFill>
                  <a:srgbClr val="000000"/>
                </a:solidFill>
                <a:latin typeface="Montserrat Classic"/>
                <a:ea typeface="Montserrat Classic"/>
              </a:rPr>
              <a:t>자바스크립트 사용을 줄이기 위해 css로 구현 할 수 있는 부분을 구분 하였습니다</a:t>
            </a:r>
          </a:p>
          <a:p>
            <a:pPr algn="just">
              <a:lnSpc>
                <a:spcPts val="2438"/>
              </a:lnSpc>
            </a:pPr>
            <a:r>
              <a:rPr lang="en-US" sz="2300">
                <a:solidFill>
                  <a:srgbClr val="000000"/>
                </a:solidFill>
                <a:latin typeface="Montserrat Classic"/>
                <a:ea typeface="Montserrat Classic"/>
              </a:rPr>
              <a:t>-beaurit_index.css 에 공통으로 들어갈 style 값과 변수를 작성하였습니다.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8484" y="4234524"/>
            <a:ext cx="13131883" cy="1311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62"/>
              </a:lnSpc>
            </a:pPr>
            <a:r>
              <a:rPr lang="en-US" sz="2700">
                <a:solidFill>
                  <a:srgbClr val="000000"/>
                </a:solidFill>
                <a:latin typeface="Montserrat Classic Bold"/>
                <a:ea typeface="Montserrat Classic Bold"/>
              </a:rPr>
              <a:t> *공통 CSS</a:t>
            </a:r>
          </a:p>
          <a:p>
            <a:pPr algn="just">
              <a:lnSpc>
                <a:spcPts val="2650"/>
              </a:lnSpc>
            </a:pPr>
          </a:p>
          <a:p>
            <a:pPr algn="just">
              <a:lnSpc>
                <a:spcPts val="2438"/>
              </a:lnSpc>
            </a:pPr>
            <a:r>
              <a:rPr lang="en-US" sz="2300">
                <a:solidFill>
                  <a:srgbClr val="000000"/>
                </a:solidFill>
                <a:latin typeface="Montserrat Classic"/>
                <a:ea typeface="Montserrat Classic"/>
              </a:rPr>
              <a:t>-웹 가이드 라인에 맞는 폰트 패밀리, 폰트사이즈, 포인트 컬러를 변수로 작성하여 저장하였습니다. </a:t>
            </a:r>
          </a:p>
          <a:p>
            <a:pPr algn="just">
              <a:lnSpc>
                <a:spcPts val="2438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901870" y="1696017"/>
            <a:ext cx="4398399" cy="562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1"/>
              </a:lnSpc>
              <a:spcBef>
                <a:spcPct val="0"/>
              </a:spcBef>
            </a:pPr>
            <a:r>
              <a:rPr lang="en-US" sz="4038">
                <a:solidFill>
                  <a:srgbClr val="000000"/>
                </a:solidFill>
                <a:latin typeface="Montserrat Classic Bold"/>
                <a:ea typeface="Montserrat Classic Bold"/>
              </a:rPr>
              <a:t>&lt;CSS서식 규칙&gt;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66800"/>
            <a:ext cx="587317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0"/>
              </a:lnSpc>
            </a:pPr>
            <a:r>
              <a:rPr lang="en-US" sz="3000">
                <a:solidFill>
                  <a:srgbClr val="000000"/>
                </a:solidFill>
                <a:latin typeface="Montserrat Classic Bold"/>
                <a:ea typeface="Montserrat Classic Bold"/>
              </a:rPr>
              <a:t>06. 퍼블리싱 가이드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4700413" y="1236345"/>
            <a:ext cx="12558887" cy="0"/>
          </a:xfrm>
          <a:prstGeom prst="line">
            <a:avLst/>
          </a:prstGeom>
          <a:ln cap="flat" w="38100">
            <a:solidFill>
              <a:srgbClr val="FDE24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321372" y="879863"/>
            <a:ext cx="1937928" cy="751063"/>
          </a:xfrm>
          <a:custGeom>
            <a:avLst/>
            <a:gdLst/>
            <a:ahLst/>
            <a:cxnLst/>
            <a:rect r="r" b="b" t="t" l="l"/>
            <a:pathLst>
              <a:path h="751063" w="1937928">
                <a:moveTo>
                  <a:pt x="0" y="0"/>
                </a:moveTo>
                <a:lnTo>
                  <a:pt x="1937928" y="0"/>
                </a:lnTo>
                <a:lnTo>
                  <a:pt x="1937928" y="751064"/>
                </a:lnTo>
                <a:lnTo>
                  <a:pt x="0" y="7510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48484" y="2273643"/>
            <a:ext cx="10124963" cy="1006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62"/>
              </a:lnSpc>
            </a:pPr>
            <a:r>
              <a:rPr lang="en-US" sz="2700">
                <a:solidFill>
                  <a:srgbClr val="000000"/>
                </a:solidFill>
                <a:latin typeface="Montserrat Classic Bold"/>
                <a:ea typeface="Montserrat Classic Bold"/>
              </a:rPr>
              <a:t> *케밥 표기법 (KEBAB CASE)</a:t>
            </a:r>
          </a:p>
          <a:p>
            <a:pPr algn="just">
              <a:lnSpc>
                <a:spcPts val="2650"/>
              </a:lnSpc>
            </a:pPr>
          </a:p>
          <a:p>
            <a:pPr algn="just">
              <a:lnSpc>
                <a:spcPts val="2438"/>
              </a:lnSpc>
            </a:pPr>
            <a:r>
              <a:rPr lang="en-US" sz="2300">
                <a:solidFill>
                  <a:srgbClr val="000000"/>
                </a:solidFill>
                <a:latin typeface="Montserrat Classic"/>
                <a:ea typeface="Montserrat Classic"/>
              </a:rPr>
              <a:t>-케밥 표기법 (Kebab Case)을 활용하여 파일명을 직관적인 네임으로 사용했습니다.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48484" y="5320228"/>
            <a:ext cx="13131883" cy="1311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62"/>
              </a:lnSpc>
            </a:pPr>
            <a:r>
              <a:rPr lang="en-US" sz="2700">
                <a:solidFill>
                  <a:srgbClr val="000000"/>
                </a:solidFill>
                <a:latin typeface="Montserrat Classic Bold"/>
                <a:ea typeface="Montserrat Classic Bold"/>
              </a:rPr>
              <a:t> *주석/빈줄</a:t>
            </a:r>
          </a:p>
          <a:p>
            <a:pPr algn="just">
              <a:lnSpc>
                <a:spcPts val="2650"/>
              </a:lnSpc>
            </a:pPr>
          </a:p>
          <a:p>
            <a:pPr algn="just">
              <a:lnSpc>
                <a:spcPts val="2438"/>
              </a:lnSpc>
            </a:pPr>
            <a:r>
              <a:rPr lang="en-US" sz="2300">
                <a:solidFill>
                  <a:srgbClr val="000000"/>
                </a:solidFill>
                <a:latin typeface="Montserrat Classic"/>
                <a:ea typeface="Montserrat Classic"/>
              </a:rPr>
              <a:t>-각 영역을 구별하기 위한 주석과 영역별의 구분을 쉽게 하고 가독성을 위한 빈줄을 추가 하였습니다.</a:t>
            </a:r>
          </a:p>
          <a:p>
            <a:pPr algn="just">
              <a:lnSpc>
                <a:spcPts val="2438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59202" y="3455316"/>
            <a:ext cx="7482421" cy="317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8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Montserrat Classic"/>
              </a:rPr>
              <a:t>ex) main-choice.css / main-loding.css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45303" y="4452883"/>
            <a:ext cx="5618321" cy="562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1"/>
              </a:lnSpc>
              <a:spcBef>
                <a:spcPct val="0"/>
              </a:spcBef>
            </a:pPr>
            <a:r>
              <a:rPr lang="en-US" sz="4038">
                <a:solidFill>
                  <a:srgbClr val="000000"/>
                </a:solidFill>
                <a:latin typeface="Montserrat Classic Bold"/>
                <a:ea typeface="Montserrat Classic Bold"/>
              </a:rPr>
              <a:t>&lt;CSS기본 규칙&gt;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66800"/>
            <a:ext cx="587317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0"/>
              </a:lnSpc>
            </a:pPr>
            <a:r>
              <a:rPr lang="en-US" sz="3000">
                <a:solidFill>
                  <a:srgbClr val="000000"/>
                </a:solidFill>
                <a:latin typeface="Montserrat Classic Bold"/>
                <a:ea typeface="Montserrat Classic Bold"/>
              </a:rPr>
              <a:t>06. 퍼블리싱 가이드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4700413" y="1236345"/>
            <a:ext cx="12558887" cy="0"/>
          </a:xfrm>
          <a:prstGeom prst="line">
            <a:avLst/>
          </a:prstGeom>
          <a:ln cap="flat" w="38100">
            <a:solidFill>
              <a:srgbClr val="FDE24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321372" y="879863"/>
            <a:ext cx="1937928" cy="751063"/>
          </a:xfrm>
          <a:custGeom>
            <a:avLst/>
            <a:gdLst/>
            <a:ahLst/>
            <a:cxnLst/>
            <a:rect r="r" b="b" t="t" l="l"/>
            <a:pathLst>
              <a:path h="751063" w="1937928">
                <a:moveTo>
                  <a:pt x="0" y="0"/>
                </a:moveTo>
                <a:lnTo>
                  <a:pt x="1937928" y="0"/>
                </a:lnTo>
                <a:lnTo>
                  <a:pt x="1937928" y="751064"/>
                </a:lnTo>
                <a:lnTo>
                  <a:pt x="0" y="7510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03935" y="4857052"/>
            <a:ext cx="10742596" cy="3951003"/>
          </a:xfrm>
          <a:custGeom>
            <a:avLst/>
            <a:gdLst/>
            <a:ahLst/>
            <a:cxnLst/>
            <a:rect r="r" b="b" t="t" l="l"/>
            <a:pathLst>
              <a:path h="3951003" w="10742596">
                <a:moveTo>
                  <a:pt x="0" y="0"/>
                </a:moveTo>
                <a:lnTo>
                  <a:pt x="10742596" y="0"/>
                </a:lnTo>
                <a:lnTo>
                  <a:pt x="10742596" y="3951003"/>
                </a:lnTo>
                <a:lnTo>
                  <a:pt x="0" y="39510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03935" y="3021634"/>
            <a:ext cx="15689833" cy="1615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62"/>
              </a:lnSpc>
            </a:pPr>
            <a:r>
              <a:rPr lang="en-US" sz="2700">
                <a:solidFill>
                  <a:srgbClr val="000000"/>
                </a:solidFill>
                <a:latin typeface="Montserrat Classic Bold"/>
                <a:ea typeface="Montserrat Classic Bold"/>
              </a:rPr>
              <a:t> *저장 및 작성 순서</a:t>
            </a:r>
          </a:p>
          <a:p>
            <a:pPr algn="just">
              <a:lnSpc>
                <a:spcPts val="2650"/>
              </a:lnSpc>
            </a:pPr>
          </a:p>
          <a:p>
            <a:pPr algn="just">
              <a:lnSpc>
                <a:spcPts val="2438"/>
              </a:lnSpc>
            </a:pPr>
            <a:r>
              <a:rPr lang="en-US" sz="2300">
                <a:solidFill>
                  <a:srgbClr val="000000"/>
                </a:solidFill>
                <a:latin typeface="Montserrat Classic"/>
                <a:ea typeface="Montserrat Classic"/>
              </a:rPr>
              <a:t>-각각의 css 파일들은 beaurit = &gt; css 폴더에 저장하여 연결해 사용했습니다</a:t>
            </a:r>
          </a:p>
          <a:p>
            <a:pPr algn="just">
              <a:lnSpc>
                <a:spcPts val="2438"/>
              </a:lnSpc>
            </a:pPr>
            <a:r>
              <a:rPr lang="en-US" sz="2300">
                <a:solidFill>
                  <a:srgbClr val="000000"/>
                </a:solidFill>
                <a:latin typeface="Montserrat Classic"/>
                <a:ea typeface="Montserrat Classic"/>
              </a:rPr>
              <a:t> html 문서 연결은 공통css(beaurit_index.css)문서부터 직접 작성한 각각의 페이지들에 들어가는 style css 를 연결해줬습니다.</a:t>
            </a:r>
          </a:p>
          <a:p>
            <a:pPr algn="just">
              <a:lnSpc>
                <a:spcPts val="2438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026635" y="2049387"/>
            <a:ext cx="5618321" cy="562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1"/>
              </a:lnSpc>
              <a:spcBef>
                <a:spcPct val="0"/>
              </a:spcBef>
            </a:pPr>
            <a:r>
              <a:rPr lang="en-US" sz="4038">
                <a:solidFill>
                  <a:srgbClr val="000000"/>
                </a:solidFill>
                <a:latin typeface="Montserrat Classic Bold"/>
                <a:ea typeface="Montserrat Classic Bold"/>
              </a:rPr>
              <a:t>&lt;문서 저장 연결&gt;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66800"/>
            <a:ext cx="587317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0"/>
              </a:lnSpc>
            </a:pPr>
            <a:r>
              <a:rPr lang="en-US" sz="3000">
                <a:solidFill>
                  <a:srgbClr val="000000"/>
                </a:solidFill>
                <a:latin typeface="Montserrat Classic Bold"/>
                <a:ea typeface="Montserrat Classic Bold"/>
              </a:rPr>
              <a:t>06. 퍼블리싱 가이드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4700413" y="1236345"/>
            <a:ext cx="12558887" cy="0"/>
          </a:xfrm>
          <a:prstGeom prst="line">
            <a:avLst/>
          </a:prstGeom>
          <a:ln cap="flat" w="38100">
            <a:solidFill>
              <a:srgbClr val="FDE24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321372" y="879863"/>
            <a:ext cx="1937928" cy="751063"/>
          </a:xfrm>
          <a:custGeom>
            <a:avLst/>
            <a:gdLst/>
            <a:ahLst/>
            <a:cxnLst/>
            <a:rect r="r" b="b" t="t" l="l"/>
            <a:pathLst>
              <a:path h="751063" w="1937928">
                <a:moveTo>
                  <a:pt x="0" y="0"/>
                </a:moveTo>
                <a:lnTo>
                  <a:pt x="1937928" y="0"/>
                </a:lnTo>
                <a:lnTo>
                  <a:pt x="1937928" y="751064"/>
                </a:lnTo>
                <a:lnTo>
                  <a:pt x="0" y="7510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50364" y="5618640"/>
            <a:ext cx="8670269" cy="4264398"/>
          </a:xfrm>
          <a:custGeom>
            <a:avLst/>
            <a:gdLst/>
            <a:ahLst/>
            <a:cxnLst/>
            <a:rect r="r" b="b" t="t" l="l"/>
            <a:pathLst>
              <a:path h="4264398" w="8670269">
                <a:moveTo>
                  <a:pt x="0" y="0"/>
                </a:moveTo>
                <a:lnTo>
                  <a:pt x="8670270" y="0"/>
                </a:lnTo>
                <a:lnTo>
                  <a:pt x="8670270" y="4264398"/>
                </a:lnTo>
                <a:lnTo>
                  <a:pt x="0" y="4264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18242" y="2795457"/>
            <a:ext cx="12167257" cy="1006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62"/>
              </a:lnSpc>
            </a:pPr>
            <a:r>
              <a:rPr lang="en-US" sz="2700">
                <a:solidFill>
                  <a:srgbClr val="000000"/>
                </a:solidFill>
                <a:latin typeface="Montserrat Classic Bold"/>
                <a:ea typeface="Montserrat Classic Bold"/>
              </a:rPr>
              <a:t> *알맞는 코드 사용</a:t>
            </a:r>
          </a:p>
          <a:p>
            <a:pPr algn="just">
              <a:lnSpc>
                <a:spcPts val="2650"/>
              </a:lnSpc>
            </a:pPr>
          </a:p>
          <a:p>
            <a:pPr algn="just">
              <a:lnSpc>
                <a:spcPts val="2438"/>
              </a:lnSpc>
            </a:pPr>
            <a:r>
              <a:rPr lang="en-US" sz="2300">
                <a:solidFill>
                  <a:srgbClr val="000000"/>
                </a:solidFill>
                <a:latin typeface="Montserrat Classic"/>
                <a:ea typeface="Montserrat Classic"/>
              </a:rPr>
              <a:t>-팀원들 각자 맡은 페이지에 필요한 코드를 최대한 많이 공부하고 알맞게 사용할 수 있도록 하였습니다.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8242" y="4088550"/>
            <a:ext cx="8741706" cy="1311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62"/>
              </a:lnSpc>
            </a:pPr>
            <a:r>
              <a:rPr lang="en-US" sz="2700">
                <a:solidFill>
                  <a:srgbClr val="000000"/>
                </a:solidFill>
                <a:latin typeface="Montserrat Classic Bold"/>
                <a:ea typeface="Montserrat Classic Bold"/>
              </a:rPr>
              <a:t> *변수 선언</a:t>
            </a:r>
          </a:p>
          <a:p>
            <a:pPr algn="just">
              <a:lnSpc>
                <a:spcPts val="2650"/>
              </a:lnSpc>
            </a:pPr>
          </a:p>
          <a:p>
            <a:pPr algn="just">
              <a:lnSpc>
                <a:spcPts val="2438"/>
              </a:lnSpc>
            </a:pPr>
            <a:r>
              <a:rPr lang="en-US" sz="2300">
                <a:solidFill>
                  <a:srgbClr val="000000"/>
                </a:solidFill>
                <a:latin typeface="Montserrat Classic"/>
                <a:ea typeface="Montserrat Classic"/>
              </a:rPr>
              <a:t>-변수 선언시 지역변수로 const 로 우선 작성을 하고</a:t>
            </a:r>
          </a:p>
          <a:p>
            <a:pPr algn="just">
              <a:lnSpc>
                <a:spcPts val="2438"/>
              </a:lnSpc>
            </a:pPr>
            <a:r>
              <a:rPr lang="en-US" sz="2300">
                <a:solidFill>
                  <a:srgbClr val="000000"/>
                </a:solidFill>
                <a:latin typeface="Montserrat Classic"/>
                <a:ea typeface="Montserrat Classic"/>
              </a:rPr>
              <a:t>다른 값을 재할당 해야 할 경우에만 let으로 선언하여 작성하였습니다.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8242" y="5768491"/>
            <a:ext cx="8741706" cy="1006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62"/>
              </a:lnSpc>
            </a:pPr>
            <a:r>
              <a:rPr lang="en-US" sz="2700">
                <a:solidFill>
                  <a:srgbClr val="000000"/>
                </a:solidFill>
                <a:latin typeface="Montserrat Classic Bold"/>
                <a:ea typeface="Montserrat Classic Bold"/>
              </a:rPr>
              <a:t> *선택자 작성</a:t>
            </a:r>
          </a:p>
          <a:p>
            <a:pPr algn="just">
              <a:lnSpc>
                <a:spcPts val="2650"/>
              </a:lnSpc>
            </a:pPr>
          </a:p>
          <a:p>
            <a:pPr algn="just">
              <a:lnSpc>
                <a:spcPts val="2438"/>
              </a:lnSpc>
            </a:pPr>
            <a:r>
              <a:rPr lang="en-US" sz="2300">
                <a:solidFill>
                  <a:srgbClr val="000000"/>
                </a:solidFill>
                <a:latin typeface="Montserrat Classic"/>
                <a:ea typeface="Montserrat Classic"/>
              </a:rPr>
              <a:t>-{‘’} 괄호안의 선택자는 작은 따옴표로 작성하였습니다.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19221" y="1968516"/>
            <a:ext cx="13326010" cy="567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1"/>
              </a:lnSpc>
              <a:spcBef>
                <a:spcPct val="0"/>
              </a:spcBef>
            </a:pPr>
            <a:r>
              <a:rPr lang="en-US" sz="4038">
                <a:solidFill>
                  <a:srgbClr val="000000"/>
                </a:solidFill>
                <a:latin typeface="Montserrat Classic Bold"/>
                <a:ea typeface="Montserrat Classic Bold"/>
              </a:rPr>
              <a:t>&lt;javaScript || jQuery 규칙&gt;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66800"/>
            <a:ext cx="587317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0"/>
              </a:lnSpc>
            </a:pPr>
            <a:r>
              <a:rPr lang="en-US" sz="3000">
                <a:solidFill>
                  <a:srgbClr val="000000"/>
                </a:solidFill>
                <a:latin typeface="Montserrat Classic Bold"/>
                <a:ea typeface="Montserrat Classic Bold"/>
              </a:rPr>
              <a:t>06. 퍼블리싱 가이드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4700413" y="1236345"/>
            <a:ext cx="12558887" cy="0"/>
          </a:xfrm>
          <a:prstGeom prst="line">
            <a:avLst/>
          </a:prstGeom>
          <a:ln cap="flat" w="38100">
            <a:solidFill>
              <a:srgbClr val="FDE24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321372" y="879863"/>
            <a:ext cx="1937928" cy="751063"/>
          </a:xfrm>
          <a:custGeom>
            <a:avLst/>
            <a:gdLst/>
            <a:ahLst/>
            <a:cxnLst/>
            <a:rect r="r" b="b" t="t" l="l"/>
            <a:pathLst>
              <a:path h="751063" w="1937928">
                <a:moveTo>
                  <a:pt x="0" y="0"/>
                </a:moveTo>
                <a:lnTo>
                  <a:pt x="1937928" y="0"/>
                </a:lnTo>
                <a:lnTo>
                  <a:pt x="1937928" y="751064"/>
                </a:lnTo>
                <a:lnTo>
                  <a:pt x="0" y="7510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4280" y="5486535"/>
            <a:ext cx="8552258" cy="3771765"/>
          </a:xfrm>
          <a:custGeom>
            <a:avLst/>
            <a:gdLst/>
            <a:ahLst/>
            <a:cxnLst/>
            <a:rect r="r" b="b" t="t" l="l"/>
            <a:pathLst>
              <a:path h="3771765" w="8552258">
                <a:moveTo>
                  <a:pt x="0" y="0"/>
                </a:moveTo>
                <a:lnTo>
                  <a:pt x="8552258" y="0"/>
                </a:lnTo>
                <a:lnTo>
                  <a:pt x="8552258" y="3771765"/>
                </a:lnTo>
                <a:lnTo>
                  <a:pt x="0" y="37717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2062" y="2377851"/>
            <a:ext cx="13328861" cy="1006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62"/>
              </a:lnSpc>
            </a:pPr>
            <a:r>
              <a:rPr lang="en-US" sz="2700">
                <a:solidFill>
                  <a:srgbClr val="000000"/>
                </a:solidFill>
                <a:latin typeface="Montserrat Classic Bold"/>
                <a:ea typeface="Montserrat Classic Bold"/>
              </a:rPr>
              <a:t> *주석</a:t>
            </a:r>
          </a:p>
          <a:p>
            <a:pPr algn="just">
              <a:lnSpc>
                <a:spcPts val="2650"/>
              </a:lnSpc>
            </a:pPr>
          </a:p>
          <a:p>
            <a:pPr algn="just">
              <a:lnSpc>
                <a:spcPts val="2438"/>
              </a:lnSpc>
            </a:pPr>
            <a:r>
              <a:rPr lang="en-US" sz="2300">
                <a:solidFill>
                  <a:srgbClr val="000000"/>
                </a:solidFill>
                <a:latin typeface="Montserrat Classic"/>
                <a:ea typeface="Montserrat Classic"/>
              </a:rPr>
              <a:t>-영역을 표시하여 팀원들의 확인이 쉽고 어떤 영역에 사용한 script 인지 알 수 있도록 주석으로 작성하였습니다.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2062" y="3900083"/>
            <a:ext cx="11569707" cy="1006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62"/>
              </a:lnSpc>
            </a:pPr>
            <a:r>
              <a:rPr lang="en-US" sz="2700">
                <a:solidFill>
                  <a:srgbClr val="000000"/>
                </a:solidFill>
                <a:latin typeface="Montserrat Classic Bold"/>
                <a:ea typeface="Montserrat Classic Bold"/>
              </a:rPr>
              <a:t> *저장 및 작성순서</a:t>
            </a:r>
          </a:p>
          <a:p>
            <a:pPr algn="just">
              <a:lnSpc>
                <a:spcPts val="2650"/>
              </a:lnSpc>
            </a:pPr>
          </a:p>
          <a:p>
            <a:pPr algn="just">
              <a:lnSpc>
                <a:spcPts val="2438"/>
              </a:lnSpc>
            </a:pPr>
            <a:r>
              <a:rPr lang="en-US" sz="2300">
                <a:solidFill>
                  <a:srgbClr val="000000"/>
                </a:solidFill>
                <a:latin typeface="Montserrat Classic"/>
                <a:ea typeface="Montserrat Classic"/>
              </a:rPr>
              <a:t>-html 문서 연결은 공통 js 부터 작성한 뒤 직접 작성한 js는 body 맨 밑에 연결하였습니다.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66800"/>
            <a:ext cx="587317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0"/>
              </a:lnSpc>
            </a:pPr>
            <a:r>
              <a:rPr lang="en-US" sz="3000">
                <a:solidFill>
                  <a:srgbClr val="000000"/>
                </a:solidFill>
                <a:latin typeface="Montserrat Classic Bold"/>
                <a:ea typeface="Montserrat Classic Bold"/>
              </a:rPr>
              <a:t>07. 디렉토리 구성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4700413" y="1236345"/>
            <a:ext cx="12558887" cy="0"/>
          </a:xfrm>
          <a:prstGeom prst="line">
            <a:avLst/>
          </a:prstGeom>
          <a:ln cap="flat" w="38100">
            <a:solidFill>
              <a:srgbClr val="FDE24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321372" y="879863"/>
            <a:ext cx="1937928" cy="751063"/>
          </a:xfrm>
          <a:custGeom>
            <a:avLst/>
            <a:gdLst/>
            <a:ahLst/>
            <a:cxnLst/>
            <a:rect r="r" b="b" t="t" l="l"/>
            <a:pathLst>
              <a:path h="751063" w="1937928">
                <a:moveTo>
                  <a:pt x="0" y="0"/>
                </a:moveTo>
                <a:lnTo>
                  <a:pt x="1937928" y="0"/>
                </a:lnTo>
                <a:lnTo>
                  <a:pt x="1937928" y="751064"/>
                </a:lnTo>
                <a:lnTo>
                  <a:pt x="0" y="7510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25773" y="3113039"/>
            <a:ext cx="5343626" cy="5003604"/>
          </a:xfrm>
          <a:custGeom>
            <a:avLst/>
            <a:gdLst/>
            <a:ahLst/>
            <a:cxnLst/>
            <a:rect r="r" b="b" t="t" l="l"/>
            <a:pathLst>
              <a:path h="5003604" w="5343626">
                <a:moveTo>
                  <a:pt x="0" y="0"/>
                </a:moveTo>
                <a:lnTo>
                  <a:pt x="5343626" y="0"/>
                </a:lnTo>
                <a:lnTo>
                  <a:pt x="5343626" y="5003603"/>
                </a:lnTo>
                <a:lnTo>
                  <a:pt x="0" y="5003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7539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669399" y="3421657"/>
            <a:ext cx="5422927" cy="3813848"/>
          </a:xfrm>
          <a:custGeom>
            <a:avLst/>
            <a:gdLst/>
            <a:ahLst/>
            <a:cxnLst/>
            <a:rect r="r" b="b" t="t" l="l"/>
            <a:pathLst>
              <a:path h="3813848" w="5422927">
                <a:moveTo>
                  <a:pt x="0" y="0"/>
                </a:moveTo>
                <a:lnTo>
                  <a:pt x="5422926" y="0"/>
                </a:lnTo>
                <a:lnTo>
                  <a:pt x="5422926" y="3813848"/>
                </a:lnTo>
                <a:lnTo>
                  <a:pt x="0" y="38138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3531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092325" y="3292099"/>
            <a:ext cx="3358797" cy="4393306"/>
          </a:xfrm>
          <a:custGeom>
            <a:avLst/>
            <a:gdLst/>
            <a:ahLst/>
            <a:cxnLst/>
            <a:rect r="r" b="b" t="t" l="l"/>
            <a:pathLst>
              <a:path h="4393306" w="3358797">
                <a:moveTo>
                  <a:pt x="0" y="0"/>
                </a:moveTo>
                <a:lnTo>
                  <a:pt x="3358797" y="0"/>
                </a:lnTo>
                <a:lnTo>
                  <a:pt x="3358797" y="4393306"/>
                </a:lnTo>
                <a:lnTo>
                  <a:pt x="0" y="43933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25773" y="2587600"/>
            <a:ext cx="2159579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ea typeface="Noto Sans Bold"/>
              </a:rPr>
              <a:t>디렉토리 구성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211152" y="2587600"/>
            <a:ext cx="2159579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ea typeface="Noto Sans Bold"/>
              </a:rPr>
              <a:t>페이지 구성</a:t>
            </a:r>
          </a:p>
        </p:txBody>
      </p:sp>
      <p:sp>
        <p:nvSpPr>
          <p:cNvPr name="AutoShape 10" id="10"/>
          <p:cNvSpPr/>
          <p:nvPr/>
        </p:nvSpPr>
        <p:spPr>
          <a:xfrm>
            <a:off x="11211968" y="2788012"/>
            <a:ext cx="0" cy="5817083"/>
          </a:xfrm>
          <a:prstGeom prst="line">
            <a:avLst/>
          </a:prstGeom>
          <a:ln cap="flat" w="9525">
            <a:solidFill>
              <a:srgbClr val="DFDFD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02134" y="4757135"/>
            <a:ext cx="4234279" cy="423427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E24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12464" y="3821454"/>
            <a:ext cx="6105642" cy="6105642"/>
          </a:xfrm>
          <a:custGeom>
            <a:avLst/>
            <a:gdLst/>
            <a:ahLst/>
            <a:cxnLst/>
            <a:rect r="r" b="b" t="t" l="l"/>
            <a:pathLst>
              <a:path h="6105642" w="6105642">
                <a:moveTo>
                  <a:pt x="0" y="0"/>
                </a:moveTo>
                <a:lnTo>
                  <a:pt x="6105642" y="0"/>
                </a:lnTo>
                <a:lnTo>
                  <a:pt x="6105642" y="6105642"/>
                </a:lnTo>
                <a:lnTo>
                  <a:pt x="0" y="61056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132829"/>
            <a:ext cx="5873170" cy="2190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80"/>
              </a:lnSpc>
            </a:pPr>
            <a:r>
              <a:rPr lang="en-US" sz="8000">
                <a:solidFill>
                  <a:srgbClr val="000000"/>
                </a:solidFill>
                <a:latin typeface="Montserrat Classic Bold"/>
              </a:rPr>
              <a:t>LIST OF CONTENTS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213228" y="6210749"/>
            <a:ext cx="4226126" cy="371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ea typeface="Montserrat Classic Bold"/>
              </a:rPr>
              <a:t>퍼블리싱 가이드라인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213228" y="7220399"/>
            <a:ext cx="4226126" cy="371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ea typeface="Montserrat Classic Bold"/>
              </a:rPr>
              <a:t>디렉토리 구성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19202" y="6096449"/>
            <a:ext cx="1394026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Montserrat Classic Bold"/>
              </a:rPr>
              <a:t>06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19202" y="7106099"/>
            <a:ext cx="1394026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Montserrat Classic Bold"/>
              </a:rPr>
              <a:t>07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19202" y="1028054"/>
            <a:ext cx="1394026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Montserrat Classic Bold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13228" y="1142354"/>
            <a:ext cx="4226126" cy="371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ea typeface="Montserrat Classic Bold"/>
              </a:rPr>
              <a:t>계획 수립 및 설계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819202" y="2041733"/>
            <a:ext cx="1394026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Montserrat Classic Bold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213228" y="2156033"/>
            <a:ext cx="4226126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ea typeface="Montserrat Classic Bold"/>
              </a:rPr>
              <a:t>목표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19202" y="3055412"/>
            <a:ext cx="1394026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Montserrat Classic Bold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213228" y="3169712"/>
            <a:ext cx="4226126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ea typeface="Montserrat Classic Bold"/>
              </a:rPr>
              <a:t>요구사항 분석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819202" y="4069091"/>
            <a:ext cx="1394026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Montserrat Classic Bold"/>
              </a:rPr>
              <a:t>04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213228" y="4183391"/>
            <a:ext cx="4226126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ea typeface="Montserrat Classic Bold"/>
              </a:rPr>
              <a:t>배포 및 작업 순서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819202" y="5082770"/>
            <a:ext cx="1394026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Montserrat Classic Bold"/>
              </a:rPr>
              <a:t>05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213228" y="5197070"/>
            <a:ext cx="4226126" cy="371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latin typeface="Montserrat Classic Bold"/>
                <a:ea typeface="Montserrat Classic Bold"/>
              </a:rPr>
              <a:t>UI 디자인 스타일 가이드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819202" y="9129428"/>
            <a:ext cx="1394026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Montserrat Classic Bold"/>
              </a:rPr>
              <a:t>09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213228" y="9243728"/>
            <a:ext cx="4226126" cy="371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ea typeface="Montserrat Classic Bold"/>
              </a:rPr>
              <a:t>발생 이슈 및 해결방법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213228" y="8230049"/>
            <a:ext cx="4226126" cy="371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000000"/>
                </a:solidFill>
                <a:ea typeface="Montserrat Classic Bold"/>
              </a:rPr>
              <a:t>주요 기능 및 특징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819202" y="8115749"/>
            <a:ext cx="1394026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Montserrat Classic Bold"/>
              </a:rPr>
              <a:t>08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66800"/>
            <a:ext cx="587317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0"/>
              </a:lnSpc>
            </a:pPr>
            <a:r>
              <a:rPr lang="en-US" sz="3000">
                <a:solidFill>
                  <a:srgbClr val="000000"/>
                </a:solidFill>
                <a:latin typeface="Montserrat Classic Bold"/>
                <a:ea typeface="Montserrat Classic Bold"/>
              </a:rPr>
              <a:t>08. 주요 기능 및 특징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4743473" y="1236345"/>
            <a:ext cx="12515827" cy="0"/>
          </a:xfrm>
          <a:prstGeom prst="line">
            <a:avLst/>
          </a:prstGeom>
          <a:ln cap="flat" w="38100">
            <a:solidFill>
              <a:srgbClr val="FDE24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321372" y="879863"/>
            <a:ext cx="1937928" cy="751063"/>
          </a:xfrm>
          <a:custGeom>
            <a:avLst/>
            <a:gdLst/>
            <a:ahLst/>
            <a:cxnLst/>
            <a:rect r="r" b="b" t="t" l="l"/>
            <a:pathLst>
              <a:path h="751063" w="1937928">
                <a:moveTo>
                  <a:pt x="0" y="0"/>
                </a:moveTo>
                <a:lnTo>
                  <a:pt x="1937928" y="0"/>
                </a:lnTo>
                <a:lnTo>
                  <a:pt x="1937928" y="751064"/>
                </a:lnTo>
                <a:lnTo>
                  <a:pt x="0" y="7510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81980" y="2096302"/>
            <a:ext cx="3209688" cy="7710963"/>
          </a:xfrm>
          <a:custGeom>
            <a:avLst/>
            <a:gdLst/>
            <a:ahLst/>
            <a:cxnLst/>
            <a:rect r="r" b="b" t="t" l="l"/>
            <a:pathLst>
              <a:path h="7710963" w="3209688">
                <a:moveTo>
                  <a:pt x="0" y="0"/>
                </a:moveTo>
                <a:lnTo>
                  <a:pt x="3209688" y="0"/>
                </a:lnTo>
                <a:lnTo>
                  <a:pt x="3209688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57371" y="2096302"/>
            <a:ext cx="3449217" cy="7710963"/>
          </a:xfrm>
          <a:custGeom>
            <a:avLst/>
            <a:gdLst/>
            <a:ahLst/>
            <a:cxnLst/>
            <a:rect r="r" b="b" t="t" l="l"/>
            <a:pathLst>
              <a:path h="7710963" w="3449217">
                <a:moveTo>
                  <a:pt x="0" y="0"/>
                </a:moveTo>
                <a:lnTo>
                  <a:pt x="3449217" y="0"/>
                </a:lnTo>
                <a:lnTo>
                  <a:pt x="3449217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</a:blip>
            <a:stretch>
              <a:fillRect l="-47284" t="-3155" r="-463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52904" y="2096302"/>
            <a:ext cx="3209688" cy="7710963"/>
          </a:xfrm>
          <a:custGeom>
            <a:avLst/>
            <a:gdLst/>
            <a:ahLst/>
            <a:cxnLst/>
            <a:rect r="r" b="b" t="t" l="l"/>
            <a:pathLst>
              <a:path h="7710963" w="3209688">
                <a:moveTo>
                  <a:pt x="0" y="0"/>
                </a:moveTo>
                <a:lnTo>
                  <a:pt x="3209688" y="0"/>
                </a:lnTo>
                <a:lnTo>
                  <a:pt x="3209688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08531" y="2096302"/>
            <a:ext cx="3449217" cy="7710963"/>
          </a:xfrm>
          <a:custGeom>
            <a:avLst/>
            <a:gdLst/>
            <a:ahLst/>
            <a:cxnLst/>
            <a:rect r="r" b="b" t="t" l="l"/>
            <a:pathLst>
              <a:path h="7710963" w="3449217">
                <a:moveTo>
                  <a:pt x="0" y="0"/>
                </a:moveTo>
                <a:lnTo>
                  <a:pt x="3449217" y="0"/>
                </a:lnTo>
                <a:lnTo>
                  <a:pt x="3449217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</a:blip>
            <a:stretch>
              <a:fillRect l="-47284" t="-3155" r="-463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2096302"/>
            <a:ext cx="3209688" cy="7710963"/>
          </a:xfrm>
          <a:custGeom>
            <a:avLst/>
            <a:gdLst/>
            <a:ahLst/>
            <a:cxnLst/>
            <a:rect r="r" b="b" t="t" l="l"/>
            <a:pathLst>
              <a:path h="7710963" w="3209688">
                <a:moveTo>
                  <a:pt x="0" y="0"/>
                </a:moveTo>
                <a:lnTo>
                  <a:pt x="3209688" y="0"/>
                </a:lnTo>
                <a:lnTo>
                  <a:pt x="3209688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720293" y="2911576"/>
            <a:ext cx="6942147" cy="60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95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ea typeface="Montserrat Classic Bold"/>
              </a:rPr>
              <a:t>로딩 페이지</a:t>
            </a:r>
          </a:p>
          <a:p>
            <a:pPr algn="l">
              <a:lnSpc>
                <a:spcPts val="1590"/>
              </a:lnSpc>
              <a:spcBef>
                <a:spcPct val="0"/>
              </a:spcBef>
            </a:pPr>
          </a:p>
          <a:p>
            <a:pPr algn="l">
              <a:lnSpc>
                <a:spcPts val="159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ea typeface="Montserrat Classic"/>
              </a:rPr>
              <a:t>시선을 사로 잡을 수 있는 타이핑 효과의 로딩 페이지로 브랜드 색깔을 한눈에 보여줌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20293" y="4315724"/>
            <a:ext cx="7752016" cy="628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95"/>
              </a:lnSpc>
            </a:pPr>
            <a:r>
              <a:rPr lang="en-US" sz="1599">
                <a:solidFill>
                  <a:srgbClr val="000000"/>
                </a:solidFill>
                <a:ea typeface="Montserrat Classic Bold"/>
              </a:rPr>
              <a:t>마우스 호버 효과</a:t>
            </a:r>
          </a:p>
          <a:p>
            <a:pPr algn="l">
              <a:lnSpc>
                <a:spcPts val="1695"/>
              </a:lnSpc>
            </a:pPr>
          </a:p>
          <a:p>
            <a:pPr algn="l">
              <a:lnSpc>
                <a:spcPts val="1695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Montserrat Classic"/>
                <a:ea typeface="Montserrat Classic"/>
              </a:rPr>
              <a:t>마우스 호버시 타이핑, 이미지 전환, 애니메이션 등을 실행하여 페이지의 생동감을 부여함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20293" y="5534797"/>
            <a:ext cx="7752016" cy="628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95"/>
              </a:lnSpc>
            </a:pPr>
            <a:r>
              <a:rPr lang="en-US" sz="1599">
                <a:solidFill>
                  <a:srgbClr val="000000"/>
                </a:solidFill>
                <a:ea typeface="Montserrat Classic Bold"/>
              </a:rPr>
              <a:t>마우스 무브 이벤트</a:t>
            </a:r>
          </a:p>
          <a:p>
            <a:pPr algn="l">
              <a:lnSpc>
                <a:spcPts val="1695"/>
              </a:lnSpc>
            </a:pPr>
          </a:p>
          <a:p>
            <a:pPr algn="l">
              <a:lnSpc>
                <a:spcPts val="1695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ea typeface="Montserrat Classic"/>
              </a:rPr>
              <a:t>마우스 움직임에 따른 이미지 이동으로 재미 요소를 추가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720293" y="6963420"/>
            <a:ext cx="7752016" cy="628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95"/>
              </a:lnSpc>
            </a:pPr>
            <a:r>
              <a:rPr lang="en-US" sz="1599">
                <a:solidFill>
                  <a:srgbClr val="000000"/>
                </a:solidFill>
                <a:ea typeface="Montserrat Classic Bold"/>
              </a:rPr>
              <a:t>슬라이드</a:t>
            </a:r>
          </a:p>
          <a:p>
            <a:pPr algn="l">
              <a:lnSpc>
                <a:spcPts val="1695"/>
              </a:lnSpc>
            </a:pPr>
          </a:p>
          <a:p>
            <a:pPr algn="l">
              <a:lnSpc>
                <a:spcPts val="1695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Montserrat Classic"/>
                <a:ea typeface="Montserrat Classic"/>
              </a:rPr>
              <a:t>-자동 슬라이드 통해 다양한 컬러감의 제품을 한눈에 보여주고 클릭을 유도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720293" y="8392043"/>
            <a:ext cx="9388466" cy="628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95"/>
              </a:lnSpc>
            </a:pPr>
            <a:r>
              <a:rPr lang="en-US" sz="1599">
                <a:solidFill>
                  <a:srgbClr val="000000"/>
                </a:solidFill>
                <a:ea typeface="Montserrat Classic Bold"/>
              </a:rPr>
              <a:t>스크롤 이벤트</a:t>
            </a:r>
          </a:p>
          <a:p>
            <a:pPr algn="l">
              <a:lnSpc>
                <a:spcPts val="1695"/>
              </a:lnSpc>
            </a:pPr>
          </a:p>
          <a:p>
            <a:pPr algn="l">
              <a:lnSpc>
                <a:spcPts val="1695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Montserrat Classic"/>
                <a:ea typeface="Montserrat Classic"/>
              </a:rPr>
              <a:t>스크롤에 따른 이미지 회전, 이미지 전환, PROCESS BAR 움직임 전환을 통해 상세 설명을 보여줌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E2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80286" y="2549982"/>
            <a:ext cx="6727428" cy="5187035"/>
            <a:chOff x="0" y="0"/>
            <a:chExt cx="8153400" cy="6286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53400" cy="6286500"/>
            </a:xfrm>
            <a:custGeom>
              <a:avLst/>
              <a:gdLst/>
              <a:ahLst/>
              <a:cxnLst/>
              <a:rect r="r" b="b" t="t" l="l"/>
              <a:pathLst>
                <a:path h="6286500" w="8153400">
                  <a:moveTo>
                    <a:pt x="8153400" y="1377950"/>
                  </a:moveTo>
                  <a:lnTo>
                    <a:pt x="8153400" y="4908550"/>
                  </a:lnTo>
                  <a:cubicBezTo>
                    <a:pt x="8153400" y="5669280"/>
                    <a:pt x="7536180" y="6286500"/>
                    <a:pt x="6775450" y="6286500"/>
                  </a:cubicBezTo>
                  <a:cubicBezTo>
                    <a:pt x="6109970" y="6286500"/>
                    <a:pt x="5554980" y="5815330"/>
                    <a:pt x="5426710" y="5189220"/>
                  </a:cubicBezTo>
                  <a:cubicBezTo>
                    <a:pt x="5297170" y="5815330"/>
                    <a:pt x="4742180" y="6286500"/>
                    <a:pt x="4076700" y="6286500"/>
                  </a:cubicBezTo>
                  <a:cubicBezTo>
                    <a:pt x="3411220" y="6286500"/>
                    <a:pt x="2856230" y="5815330"/>
                    <a:pt x="2727960" y="5189220"/>
                  </a:cubicBezTo>
                  <a:cubicBezTo>
                    <a:pt x="2598420" y="5815330"/>
                    <a:pt x="2043430" y="6286500"/>
                    <a:pt x="1379220" y="6286500"/>
                  </a:cubicBezTo>
                  <a:cubicBezTo>
                    <a:pt x="617220" y="6286500"/>
                    <a:pt x="0" y="5669280"/>
                    <a:pt x="0" y="4908550"/>
                  </a:cubicBezTo>
                  <a:lnTo>
                    <a:pt x="0" y="1377950"/>
                  </a:lnTo>
                  <a:cubicBezTo>
                    <a:pt x="0" y="617220"/>
                    <a:pt x="617220" y="0"/>
                    <a:pt x="1377950" y="0"/>
                  </a:cubicBezTo>
                  <a:cubicBezTo>
                    <a:pt x="2043430" y="0"/>
                    <a:pt x="2598420" y="471170"/>
                    <a:pt x="2726690" y="1097280"/>
                  </a:cubicBezTo>
                  <a:cubicBezTo>
                    <a:pt x="2856230" y="471170"/>
                    <a:pt x="3411220" y="0"/>
                    <a:pt x="4076700" y="0"/>
                  </a:cubicBezTo>
                  <a:cubicBezTo>
                    <a:pt x="4742180" y="0"/>
                    <a:pt x="5297170" y="471170"/>
                    <a:pt x="5425440" y="1097280"/>
                  </a:cubicBezTo>
                  <a:cubicBezTo>
                    <a:pt x="5554980" y="471170"/>
                    <a:pt x="6109970" y="0"/>
                    <a:pt x="6775450" y="0"/>
                  </a:cubicBezTo>
                  <a:cubicBezTo>
                    <a:pt x="7536180" y="0"/>
                    <a:pt x="8153400" y="617220"/>
                    <a:pt x="8153400" y="1377950"/>
                  </a:cubicBezTo>
                  <a:close/>
                </a:path>
              </a:pathLst>
            </a:custGeom>
            <a:blipFill>
              <a:blip r:embed="rId2"/>
              <a:stretch>
                <a:fillRect l="0" t="-14480" r="0" b="-53436"/>
              </a:stretch>
            </a:blipFill>
          </p:spPr>
        </p:sp>
      </p:grpSp>
      <p:sp>
        <p:nvSpPr>
          <p:cNvPr name="Freeform 4" id="4">
            <a:hlinkClick r:id="rId4" tooltip="https://beaurit-project.github.io/beaurit/html/index.html"/>
          </p:cNvPr>
          <p:cNvSpPr/>
          <p:nvPr/>
        </p:nvSpPr>
        <p:spPr>
          <a:xfrm flipH="false" flipV="false" rot="0">
            <a:off x="7389487" y="4778798"/>
            <a:ext cx="3509026" cy="729404"/>
          </a:xfrm>
          <a:custGeom>
            <a:avLst/>
            <a:gdLst/>
            <a:ahLst/>
            <a:cxnLst/>
            <a:rect r="r" b="b" t="t" l="l"/>
            <a:pathLst>
              <a:path h="729404" w="3509026">
                <a:moveTo>
                  <a:pt x="0" y="0"/>
                </a:moveTo>
                <a:lnTo>
                  <a:pt x="3509026" y="0"/>
                </a:lnTo>
                <a:lnTo>
                  <a:pt x="3509026" y="729404"/>
                </a:lnTo>
                <a:lnTo>
                  <a:pt x="0" y="7294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04633" y="5676346"/>
            <a:ext cx="301025" cy="445064"/>
          </a:xfrm>
          <a:custGeom>
            <a:avLst/>
            <a:gdLst/>
            <a:ahLst/>
            <a:cxnLst/>
            <a:rect r="r" b="b" t="t" l="l"/>
            <a:pathLst>
              <a:path h="445064" w="301025">
                <a:moveTo>
                  <a:pt x="0" y="0"/>
                </a:moveTo>
                <a:lnTo>
                  <a:pt x="301025" y="0"/>
                </a:lnTo>
                <a:lnTo>
                  <a:pt x="301025" y="445064"/>
                </a:lnTo>
                <a:lnTo>
                  <a:pt x="0" y="4450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583367" y="5764242"/>
            <a:ext cx="1121266" cy="307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3"/>
              </a:lnSpc>
            </a:pPr>
            <a:r>
              <a:rPr lang="en-US" sz="2253">
                <a:solidFill>
                  <a:srgbClr val="FFFFFF"/>
                </a:solidFill>
                <a:latin typeface="YD소망 Bold"/>
              </a:rPr>
              <a:t>‘click’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66800"/>
            <a:ext cx="587317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0"/>
              </a:lnSpc>
            </a:pPr>
            <a:r>
              <a:rPr lang="en-US" sz="3000">
                <a:solidFill>
                  <a:srgbClr val="000000"/>
                </a:solidFill>
                <a:latin typeface="Montserrat Classic Bold"/>
                <a:ea typeface="Montserrat Classic Bold"/>
              </a:rPr>
              <a:t>09. 발생 이슈 및 해결방법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5500389" y="1236345"/>
            <a:ext cx="11758911" cy="0"/>
          </a:xfrm>
          <a:prstGeom prst="line">
            <a:avLst/>
          </a:prstGeom>
          <a:ln cap="flat" w="38100">
            <a:solidFill>
              <a:srgbClr val="FDE24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321372" y="879863"/>
            <a:ext cx="1937928" cy="751063"/>
          </a:xfrm>
          <a:custGeom>
            <a:avLst/>
            <a:gdLst/>
            <a:ahLst/>
            <a:cxnLst/>
            <a:rect r="r" b="b" t="t" l="l"/>
            <a:pathLst>
              <a:path h="751063" w="1937928">
                <a:moveTo>
                  <a:pt x="0" y="0"/>
                </a:moveTo>
                <a:lnTo>
                  <a:pt x="1937928" y="0"/>
                </a:lnTo>
                <a:lnTo>
                  <a:pt x="1937928" y="751064"/>
                </a:lnTo>
                <a:lnTo>
                  <a:pt x="0" y="7510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2588500"/>
            <a:ext cx="2545451" cy="410293"/>
            <a:chOff x="0" y="0"/>
            <a:chExt cx="670407" cy="1080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70407" cy="108061"/>
            </a:xfrm>
            <a:custGeom>
              <a:avLst/>
              <a:gdLst/>
              <a:ahLst/>
              <a:cxnLst/>
              <a:rect r="r" b="b" t="t" l="l"/>
              <a:pathLst>
                <a:path h="108061" w="670407">
                  <a:moveTo>
                    <a:pt x="54030" y="0"/>
                  </a:moveTo>
                  <a:lnTo>
                    <a:pt x="616376" y="0"/>
                  </a:lnTo>
                  <a:cubicBezTo>
                    <a:pt x="646217" y="0"/>
                    <a:pt x="670407" y="24190"/>
                    <a:pt x="670407" y="54030"/>
                  </a:cubicBezTo>
                  <a:lnTo>
                    <a:pt x="670407" y="54030"/>
                  </a:lnTo>
                  <a:cubicBezTo>
                    <a:pt x="670407" y="68360"/>
                    <a:pt x="664714" y="82103"/>
                    <a:pt x="654582" y="92236"/>
                  </a:cubicBezTo>
                  <a:cubicBezTo>
                    <a:pt x="644449" y="102368"/>
                    <a:pt x="630706" y="108061"/>
                    <a:pt x="616376" y="108061"/>
                  </a:cubicBezTo>
                  <a:lnTo>
                    <a:pt x="54030" y="108061"/>
                  </a:lnTo>
                  <a:cubicBezTo>
                    <a:pt x="39701" y="108061"/>
                    <a:pt x="25958" y="102368"/>
                    <a:pt x="15825" y="92236"/>
                  </a:cubicBezTo>
                  <a:cubicBezTo>
                    <a:pt x="5692" y="82103"/>
                    <a:pt x="0" y="68360"/>
                    <a:pt x="0" y="54030"/>
                  </a:cubicBezTo>
                  <a:lnTo>
                    <a:pt x="0" y="54030"/>
                  </a:lnTo>
                  <a:cubicBezTo>
                    <a:pt x="0" y="39701"/>
                    <a:pt x="5692" y="25958"/>
                    <a:pt x="15825" y="15825"/>
                  </a:cubicBezTo>
                  <a:cubicBezTo>
                    <a:pt x="25958" y="5692"/>
                    <a:pt x="39701" y="0"/>
                    <a:pt x="54030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28575"/>
              <a:ext cx="670407" cy="79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38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3876826"/>
            <a:ext cx="2808176" cy="410293"/>
            <a:chOff x="0" y="0"/>
            <a:chExt cx="739602" cy="10806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39602" cy="108061"/>
            </a:xfrm>
            <a:custGeom>
              <a:avLst/>
              <a:gdLst/>
              <a:ahLst/>
              <a:cxnLst/>
              <a:rect r="r" b="b" t="t" l="l"/>
              <a:pathLst>
                <a:path h="108061" w="739602">
                  <a:moveTo>
                    <a:pt x="54030" y="0"/>
                  </a:moveTo>
                  <a:lnTo>
                    <a:pt x="685572" y="0"/>
                  </a:lnTo>
                  <a:cubicBezTo>
                    <a:pt x="715412" y="0"/>
                    <a:pt x="739602" y="24190"/>
                    <a:pt x="739602" y="54030"/>
                  </a:cubicBezTo>
                  <a:lnTo>
                    <a:pt x="739602" y="54030"/>
                  </a:lnTo>
                  <a:cubicBezTo>
                    <a:pt x="739602" y="68360"/>
                    <a:pt x="733909" y="82103"/>
                    <a:pt x="723777" y="92236"/>
                  </a:cubicBezTo>
                  <a:cubicBezTo>
                    <a:pt x="713644" y="102368"/>
                    <a:pt x="699901" y="108061"/>
                    <a:pt x="685572" y="108061"/>
                  </a:cubicBezTo>
                  <a:lnTo>
                    <a:pt x="54030" y="108061"/>
                  </a:lnTo>
                  <a:cubicBezTo>
                    <a:pt x="39701" y="108061"/>
                    <a:pt x="25958" y="102368"/>
                    <a:pt x="15825" y="92236"/>
                  </a:cubicBezTo>
                  <a:cubicBezTo>
                    <a:pt x="5692" y="82103"/>
                    <a:pt x="0" y="68360"/>
                    <a:pt x="0" y="54030"/>
                  </a:cubicBezTo>
                  <a:lnTo>
                    <a:pt x="0" y="54030"/>
                  </a:lnTo>
                  <a:cubicBezTo>
                    <a:pt x="0" y="39701"/>
                    <a:pt x="5692" y="25958"/>
                    <a:pt x="15825" y="15825"/>
                  </a:cubicBezTo>
                  <a:cubicBezTo>
                    <a:pt x="25958" y="5692"/>
                    <a:pt x="39701" y="0"/>
                    <a:pt x="54030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28575"/>
              <a:ext cx="739602" cy="79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38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5155095"/>
            <a:ext cx="2808176" cy="410293"/>
            <a:chOff x="0" y="0"/>
            <a:chExt cx="739602" cy="10806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39602" cy="108061"/>
            </a:xfrm>
            <a:custGeom>
              <a:avLst/>
              <a:gdLst/>
              <a:ahLst/>
              <a:cxnLst/>
              <a:rect r="r" b="b" t="t" l="l"/>
              <a:pathLst>
                <a:path h="108061" w="739602">
                  <a:moveTo>
                    <a:pt x="54030" y="0"/>
                  </a:moveTo>
                  <a:lnTo>
                    <a:pt x="685572" y="0"/>
                  </a:lnTo>
                  <a:cubicBezTo>
                    <a:pt x="715412" y="0"/>
                    <a:pt x="739602" y="24190"/>
                    <a:pt x="739602" y="54030"/>
                  </a:cubicBezTo>
                  <a:lnTo>
                    <a:pt x="739602" y="54030"/>
                  </a:lnTo>
                  <a:cubicBezTo>
                    <a:pt x="739602" y="68360"/>
                    <a:pt x="733909" y="82103"/>
                    <a:pt x="723777" y="92236"/>
                  </a:cubicBezTo>
                  <a:cubicBezTo>
                    <a:pt x="713644" y="102368"/>
                    <a:pt x="699901" y="108061"/>
                    <a:pt x="685572" y="108061"/>
                  </a:cubicBezTo>
                  <a:lnTo>
                    <a:pt x="54030" y="108061"/>
                  </a:lnTo>
                  <a:cubicBezTo>
                    <a:pt x="39701" y="108061"/>
                    <a:pt x="25958" y="102368"/>
                    <a:pt x="15825" y="92236"/>
                  </a:cubicBezTo>
                  <a:cubicBezTo>
                    <a:pt x="5692" y="82103"/>
                    <a:pt x="0" y="68360"/>
                    <a:pt x="0" y="54030"/>
                  </a:cubicBezTo>
                  <a:lnTo>
                    <a:pt x="0" y="54030"/>
                  </a:lnTo>
                  <a:cubicBezTo>
                    <a:pt x="0" y="39701"/>
                    <a:pt x="5692" y="25958"/>
                    <a:pt x="15825" y="15825"/>
                  </a:cubicBezTo>
                  <a:cubicBezTo>
                    <a:pt x="25958" y="5692"/>
                    <a:pt x="39701" y="0"/>
                    <a:pt x="54030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28575"/>
              <a:ext cx="739602" cy="79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38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6462470"/>
            <a:ext cx="3457097" cy="410293"/>
            <a:chOff x="0" y="0"/>
            <a:chExt cx="910511" cy="10806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10511" cy="108061"/>
            </a:xfrm>
            <a:custGeom>
              <a:avLst/>
              <a:gdLst/>
              <a:ahLst/>
              <a:cxnLst/>
              <a:rect r="r" b="b" t="t" l="l"/>
              <a:pathLst>
                <a:path h="108061" w="910511">
                  <a:moveTo>
                    <a:pt x="54030" y="0"/>
                  </a:moveTo>
                  <a:lnTo>
                    <a:pt x="856481" y="0"/>
                  </a:lnTo>
                  <a:cubicBezTo>
                    <a:pt x="870811" y="0"/>
                    <a:pt x="884553" y="5692"/>
                    <a:pt x="894686" y="15825"/>
                  </a:cubicBezTo>
                  <a:cubicBezTo>
                    <a:pt x="904819" y="25958"/>
                    <a:pt x="910511" y="39701"/>
                    <a:pt x="910511" y="54030"/>
                  </a:cubicBezTo>
                  <a:lnTo>
                    <a:pt x="910511" y="54030"/>
                  </a:lnTo>
                  <a:cubicBezTo>
                    <a:pt x="910511" y="83870"/>
                    <a:pt x="886321" y="108061"/>
                    <a:pt x="856481" y="108061"/>
                  </a:cubicBezTo>
                  <a:lnTo>
                    <a:pt x="54030" y="108061"/>
                  </a:lnTo>
                  <a:cubicBezTo>
                    <a:pt x="39701" y="108061"/>
                    <a:pt x="25958" y="102368"/>
                    <a:pt x="15825" y="92236"/>
                  </a:cubicBezTo>
                  <a:cubicBezTo>
                    <a:pt x="5692" y="82103"/>
                    <a:pt x="0" y="68360"/>
                    <a:pt x="0" y="54030"/>
                  </a:cubicBezTo>
                  <a:lnTo>
                    <a:pt x="0" y="54030"/>
                  </a:lnTo>
                  <a:cubicBezTo>
                    <a:pt x="0" y="39701"/>
                    <a:pt x="5692" y="25958"/>
                    <a:pt x="15825" y="15825"/>
                  </a:cubicBezTo>
                  <a:cubicBezTo>
                    <a:pt x="25958" y="5692"/>
                    <a:pt x="39701" y="0"/>
                    <a:pt x="54030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28575"/>
              <a:ext cx="910511" cy="79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38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8700" y="7865096"/>
            <a:ext cx="4462477" cy="410293"/>
            <a:chOff x="0" y="0"/>
            <a:chExt cx="1175303" cy="10806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75303" cy="108061"/>
            </a:xfrm>
            <a:custGeom>
              <a:avLst/>
              <a:gdLst/>
              <a:ahLst/>
              <a:cxnLst/>
              <a:rect r="r" b="b" t="t" l="l"/>
              <a:pathLst>
                <a:path h="108061" w="1175303">
                  <a:moveTo>
                    <a:pt x="54030" y="0"/>
                  </a:moveTo>
                  <a:lnTo>
                    <a:pt x="1121272" y="0"/>
                  </a:lnTo>
                  <a:cubicBezTo>
                    <a:pt x="1135602" y="0"/>
                    <a:pt x="1149345" y="5692"/>
                    <a:pt x="1159477" y="15825"/>
                  </a:cubicBezTo>
                  <a:cubicBezTo>
                    <a:pt x="1169610" y="25958"/>
                    <a:pt x="1175303" y="39701"/>
                    <a:pt x="1175303" y="54030"/>
                  </a:cubicBezTo>
                  <a:lnTo>
                    <a:pt x="1175303" y="54030"/>
                  </a:lnTo>
                  <a:cubicBezTo>
                    <a:pt x="1175303" y="83870"/>
                    <a:pt x="1151112" y="108061"/>
                    <a:pt x="1121272" y="108061"/>
                  </a:cubicBezTo>
                  <a:lnTo>
                    <a:pt x="54030" y="108061"/>
                  </a:lnTo>
                  <a:cubicBezTo>
                    <a:pt x="39701" y="108061"/>
                    <a:pt x="25958" y="102368"/>
                    <a:pt x="15825" y="92236"/>
                  </a:cubicBezTo>
                  <a:cubicBezTo>
                    <a:pt x="5692" y="82103"/>
                    <a:pt x="0" y="68360"/>
                    <a:pt x="0" y="54030"/>
                  </a:cubicBezTo>
                  <a:lnTo>
                    <a:pt x="0" y="54030"/>
                  </a:lnTo>
                  <a:cubicBezTo>
                    <a:pt x="0" y="39701"/>
                    <a:pt x="5692" y="25958"/>
                    <a:pt x="15825" y="15825"/>
                  </a:cubicBezTo>
                  <a:cubicBezTo>
                    <a:pt x="25958" y="5692"/>
                    <a:pt x="39701" y="0"/>
                    <a:pt x="54030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28575"/>
              <a:ext cx="1175303" cy="79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38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242516" y="3080536"/>
            <a:ext cx="9636305" cy="567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599">
                <a:solidFill>
                  <a:srgbClr val="000000"/>
                </a:solidFill>
                <a:ea typeface="Montserrat Classic"/>
              </a:rPr>
              <a:t>기존 인덱스 페이지에서 메뉴를 열고 닫거나 다른 페이지에서 인덱스 페이지로의 이동시마다 로딩 페이지가 보임</a:t>
            </a:r>
          </a:p>
          <a:p>
            <a:pPr algn="l">
              <a:lnSpc>
                <a:spcPts val="2399"/>
              </a:lnSpc>
            </a:pPr>
            <a:r>
              <a:rPr lang="en-US" sz="1599" u="sng">
                <a:solidFill>
                  <a:srgbClr val="000000"/>
                </a:solidFill>
                <a:latin typeface="Montserrat Classic"/>
                <a:ea typeface="Montserrat Classic"/>
              </a:rPr>
              <a:t>해결 방법: 로딩페이지가 없는 html을 작성하여 a태그에 연결하여 이슈 해결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42516" y="4368862"/>
            <a:ext cx="8497322" cy="567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599">
                <a:solidFill>
                  <a:srgbClr val="000000"/>
                </a:solidFill>
                <a:ea typeface="Montserrat Classic"/>
              </a:rPr>
              <a:t>마우스 호버시 재생되는 이미지 사이즈의 조절이 어려워 원본 이미지가 훼손되어 보여짐</a:t>
            </a:r>
          </a:p>
          <a:p>
            <a:pPr algn="l">
              <a:lnSpc>
                <a:spcPts val="2399"/>
              </a:lnSpc>
            </a:pPr>
            <a:r>
              <a:rPr lang="en-US" sz="1599" u="sng">
                <a:solidFill>
                  <a:srgbClr val="000000"/>
                </a:solidFill>
                <a:latin typeface="Montserrat Classic"/>
                <a:ea typeface="Montserrat Classic"/>
              </a:rPr>
              <a:t>해결 방법: html코드내에 작성되어 있던 이미지를 css background-img로 변경하여 이슈해결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42516" y="5647130"/>
            <a:ext cx="12538783" cy="567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599">
                <a:solidFill>
                  <a:srgbClr val="000000"/>
                </a:solidFill>
                <a:latin typeface="Montserrat Classic"/>
                <a:ea typeface="Montserrat Classic"/>
              </a:rPr>
              <a:t>자동 슬라이드 영역이 화면의 50%만 차지하여 보여져야 함 마진값을 주어 강제로 영역을 이동시켰으나 화면 크기 조절시 영역이 무너지는 이슈 발생</a:t>
            </a:r>
          </a:p>
          <a:p>
            <a:pPr algn="l">
              <a:lnSpc>
                <a:spcPts val="2399"/>
              </a:lnSpc>
            </a:pPr>
            <a:r>
              <a:rPr lang="en-US" sz="1599" u="sng">
                <a:solidFill>
                  <a:srgbClr val="000000"/>
                </a:solidFill>
                <a:latin typeface="Montserrat Classic"/>
                <a:ea typeface="Montserrat Classic"/>
              </a:rPr>
              <a:t>해결방법: 전체 영역의 그리드 값을 주어 화면 영역을 분할하여 이슈 해결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42516" y="6954506"/>
            <a:ext cx="14249134" cy="567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599">
                <a:solidFill>
                  <a:srgbClr val="000000"/>
                </a:solidFill>
                <a:latin typeface="Montserrat Classic"/>
                <a:ea typeface="Montserrat Classic"/>
              </a:rPr>
              <a:t>스크롤에 따라 다른 속도와 방향으로 이미지가 회전하여 영역이 끝났을때 화면의 정중앙에서 360도 회전으로 마무리 되어야 하지만 회전률 조절이 쉽지 않았음</a:t>
            </a:r>
          </a:p>
          <a:p>
            <a:pPr algn="l">
              <a:lnSpc>
                <a:spcPts val="2399"/>
              </a:lnSpc>
            </a:pPr>
            <a:r>
              <a:rPr lang="en-US" sz="1599" u="sng">
                <a:solidFill>
                  <a:srgbClr val="000000"/>
                </a:solidFill>
                <a:latin typeface="Montserrat Classic"/>
                <a:ea typeface="Montserrat Classic"/>
              </a:rPr>
              <a:t>해결방법: 페이지의 중간과 이미지의 중간 위치가 일정 거리 이내에 있을 때 360도가 되도록 코드를 수정했으나 미세 조정이 추가적으로 필요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42516" y="8361114"/>
            <a:ext cx="9998737" cy="567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599">
                <a:solidFill>
                  <a:srgbClr val="000000"/>
                </a:solidFill>
                <a:ea typeface="Montserrat Classic"/>
              </a:rPr>
              <a:t>마우스 커서에 따라 오브젝트가 따라 움직이는 효과를 넣었으나 이미지 영역 경계에 커서가 닿으면 떨림 현상 발생</a:t>
            </a:r>
          </a:p>
          <a:p>
            <a:pPr algn="l">
              <a:lnSpc>
                <a:spcPts val="2399"/>
              </a:lnSpc>
            </a:pPr>
            <a:r>
              <a:rPr lang="en-US" sz="1599" u="sng">
                <a:solidFill>
                  <a:srgbClr val="000000"/>
                </a:solidFill>
                <a:latin typeface="Montserrat Classic"/>
                <a:ea typeface="Montserrat Classic"/>
              </a:rPr>
              <a:t>해결방법: 이미지 크기 조정 및 주변 오브젝트와 이미지에 z-index를 설정하여 떨림 현상 해결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65975" y="2708874"/>
            <a:ext cx="3070901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ea typeface="Noto Sans Bold"/>
              </a:rPr>
              <a:t>로딩페이지 경로 이동 이슈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94385" y="3997200"/>
            <a:ext cx="3070901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ea typeface="Noto Sans Bold"/>
              </a:rPr>
              <a:t>메인페이지 이미지 사이즈 이슈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94385" y="5275469"/>
            <a:ext cx="3070901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ea typeface="Noto Sans Bold"/>
              </a:rPr>
              <a:t>메인 페이지 슬라이드 영역 이슈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94385" y="6582844"/>
            <a:ext cx="3759643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ea typeface="Noto Sans Bold"/>
              </a:rPr>
              <a:t>메인페이지 스크롤시 이미지 회전 이슈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94385" y="7985470"/>
            <a:ext cx="4889258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ea typeface="Noto Sans Bold"/>
              </a:rPr>
              <a:t>메인페이지 마우스무브 효과시 이미지 떨림 이슈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4929" y="356461"/>
            <a:ext cx="2203429" cy="2137591"/>
            <a:chOff x="0" y="0"/>
            <a:chExt cx="6350000" cy="61602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160262"/>
            </a:xfrm>
            <a:custGeom>
              <a:avLst/>
              <a:gdLst/>
              <a:ahLst/>
              <a:cxnLst/>
              <a:rect r="r" b="b" t="t" l="l"/>
              <a:pathLst>
                <a:path h="6160262" w="6350000">
                  <a:moveTo>
                    <a:pt x="6237986" y="4073525"/>
                  </a:moveTo>
                  <a:cubicBezTo>
                    <a:pt x="6237986" y="4870450"/>
                    <a:pt x="5634228" y="5516499"/>
                    <a:pt x="4889373" y="5516499"/>
                  </a:cubicBezTo>
                  <a:cubicBezTo>
                    <a:pt x="4595622" y="5516499"/>
                    <a:pt x="4323842" y="5415915"/>
                    <a:pt x="4102354" y="5245354"/>
                  </a:cubicBezTo>
                  <a:cubicBezTo>
                    <a:pt x="3838448" y="5788914"/>
                    <a:pt x="3307461" y="6160262"/>
                    <a:pt x="2695321" y="6160262"/>
                  </a:cubicBezTo>
                  <a:cubicBezTo>
                    <a:pt x="1820164" y="6160262"/>
                    <a:pt x="1110742" y="5401183"/>
                    <a:pt x="1110742" y="4464812"/>
                  </a:cubicBezTo>
                  <a:cubicBezTo>
                    <a:pt x="1110742" y="4411853"/>
                    <a:pt x="1113155" y="4359402"/>
                    <a:pt x="1117600" y="4307713"/>
                  </a:cubicBezTo>
                  <a:cubicBezTo>
                    <a:pt x="482854" y="4190492"/>
                    <a:pt x="0" y="3598545"/>
                    <a:pt x="0" y="2885948"/>
                  </a:cubicBezTo>
                  <a:cubicBezTo>
                    <a:pt x="0" y="2089023"/>
                    <a:pt x="603758" y="1442974"/>
                    <a:pt x="1348613" y="1442974"/>
                  </a:cubicBezTo>
                  <a:cubicBezTo>
                    <a:pt x="1348613" y="646049"/>
                    <a:pt x="1952371" y="0"/>
                    <a:pt x="2697226" y="0"/>
                  </a:cubicBezTo>
                  <a:cubicBezTo>
                    <a:pt x="3086100" y="0"/>
                    <a:pt x="3436366" y="176149"/>
                    <a:pt x="3682492" y="457835"/>
                  </a:cubicBezTo>
                  <a:cubicBezTo>
                    <a:pt x="3965829" y="173863"/>
                    <a:pt x="4346575" y="0"/>
                    <a:pt x="4765421" y="0"/>
                  </a:cubicBezTo>
                  <a:cubicBezTo>
                    <a:pt x="5640578" y="0"/>
                    <a:pt x="6350000" y="759079"/>
                    <a:pt x="6350000" y="1695450"/>
                  </a:cubicBezTo>
                  <a:cubicBezTo>
                    <a:pt x="6350000" y="2216785"/>
                    <a:pt x="6130036" y="2683002"/>
                    <a:pt x="5784088" y="2994025"/>
                  </a:cubicBezTo>
                  <a:cubicBezTo>
                    <a:pt x="6062472" y="3258312"/>
                    <a:pt x="6237986" y="3644011"/>
                    <a:pt x="6237986" y="4073525"/>
                  </a:cubicBezTo>
                  <a:close/>
                </a:path>
              </a:pathLst>
            </a:custGeom>
            <a:blipFill>
              <a:blip r:embed="rId2"/>
              <a:stretch>
                <a:fillRect l="0" t="-4571" r="0" b="-4571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2655646"/>
            <a:ext cx="9761776" cy="959889"/>
            <a:chOff x="0" y="0"/>
            <a:chExt cx="2571003" cy="2528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71003" cy="252810"/>
            </a:xfrm>
            <a:custGeom>
              <a:avLst/>
              <a:gdLst/>
              <a:ahLst/>
              <a:cxnLst/>
              <a:rect r="r" b="b" t="t" l="l"/>
              <a:pathLst>
                <a:path h="252810" w="2571003">
                  <a:moveTo>
                    <a:pt x="40447" y="0"/>
                  </a:moveTo>
                  <a:lnTo>
                    <a:pt x="2530555" y="0"/>
                  </a:lnTo>
                  <a:cubicBezTo>
                    <a:pt x="2552894" y="0"/>
                    <a:pt x="2571003" y="18109"/>
                    <a:pt x="2571003" y="40447"/>
                  </a:cubicBezTo>
                  <a:lnTo>
                    <a:pt x="2571003" y="212363"/>
                  </a:lnTo>
                  <a:cubicBezTo>
                    <a:pt x="2571003" y="234701"/>
                    <a:pt x="2552894" y="252810"/>
                    <a:pt x="2530555" y="252810"/>
                  </a:cubicBezTo>
                  <a:lnTo>
                    <a:pt x="40447" y="252810"/>
                  </a:lnTo>
                  <a:cubicBezTo>
                    <a:pt x="18109" y="252810"/>
                    <a:pt x="0" y="234701"/>
                    <a:pt x="0" y="212363"/>
                  </a:cubicBezTo>
                  <a:lnTo>
                    <a:pt x="0" y="40447"/>
                  </a:lnTo>
                  <a:cubicBezTo>
                    <a:pt x="0" y="18109"/>
                    <a:pt x="18109" y="0"/>
                    <a:pt x="40447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28575"/>
              <a:ext cx="2571003" cy="2242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38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6098731"/>
            <a:ext cx="9761776" cy="959889"/>
            <a:chOff x="0" y="0"/>
            <a:chExt cx="2571003" cy="2528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71003" cy="252810"/>
            </a:xfrm>
            <a:custGeom>
              <a:avLst/>
              <a:gdLst/>
              <a:ahLst/>
              <a:cxnLst/>
              <a:rect r="r" b="b" t="t" l="l"/>
              <a:pathLst>
                <a:path h="252810" w="2571003">
                  <a:moveTo>
                    <a:pt x="40447" y="0"/>
                  </a:moveTo>
                  <a:lnTo>
                    <a:pt x="2530555" y="0"/>
                  </a:lnTo>
                  <a:cubicBezTo>
                    <a:pt x="2552894" y="0"/>
                    <a:pt x="2571003" y="18109"/>
                    <a:pt x="2571003" y="40447"/>
                  </a:cubicBezTo>
                  <a:lnTo>
                    <a:pt x="2571003" y="212363"/>
                  </a:lnTo>
                  <a:cubicBezTo>
                    <a:pt x="2571003" y="234701"/>
                    <a:pt x="2552894" y="252810"/>
                    <a:pt x="2530555" y="252810"/>
                  </a:cubicBezTo>
                  <a:lnTo>
                    <a:pt x="40447" y="252810"/>
                  </a:lnTo>
                  <a:cubicBezTo>
                    <a:pt x="18109" y="252810"/>
                    <a:pt x="0" y="234701"/>
                    <a:pt x="0" y="212363"/>
                  </a:cubicBezTo>
                  <a:lnTo>
                    <a:pt x="0" y="40447"/>
                  </a:lnTo>
                  <a:cubicBezTo>
                    <a:pt x="0" y="18109"/>
                    <a:pt x="18109" y="0"/>
                    <a:pt x="40447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28575"/>
              <a:ext cx="2571003" cy="2242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38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497524" y="3980370"/>
            <a:ext cx="9761776" cy="1801784"/>
            <a:chOff x="0" y="0"/>
            <a:chExt cx="2571003" cy="47454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571003" cy="474544"/>
            </a:xfrm>
            <a:custGeom>
              <a:avLst/>
              <a:gdLst/>
              <a:ahLst/>
              <a:cxnLst/>
              <a:rect r="r" b="b" t="t" l="l"/>
              <a:pathLst>
                <a:path h="474544" w="2571003">
                  <a:moveTo>
                    <a:pt x="40447" y="0"/>
                  </a:moveTo>
                  <a:lnTo>
                    <a:pt x="2530555" y="0"/>
                  </a:lnTo>
                  <a:cubicBezTo>
                    <a:pt x="2552894" y="0"/>
                    <a:pt x="2571003" y="18109"/>
                    <a:pt x="2571003" y="40447"/>
                  </a:cubicBezTo>
                  <a:lnTo>
                    <a:pt x="2571003" y="434097"/>
                  </a:lnTo>
                  <a:cubicBezTo>
                    <a:pt x="2571003" y="456435"/>
                    <a:pt x="2552894" y="474544"/>
                    <a:pt x="2530555" y="474544"/>
                  </a:cubicBezTo>
                  <a:lnTo>
                    <a:pt x="40447" y="474544"/>
                  </a:lnTo>
                  <a:cubicBezTo>
                    <a:pt x="18109" y="474544"/>
                    <a:pt x="0" y="456435"/>
                    <a:pt x="0" y="434097"/>
                  </a:cubicBezTo>
                  <a:lnTo>
                    <a:pt x="0" y="40447"/>
                  </a:lnTo>
                  <a:cubicBezTo>
                    <a:pt x="0" y="18109"/>
                    <a:pt x="18109" y="0"/>
                    <a:pt x="40447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28575"/>
              <a:ext cx="2571003" cy="445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38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535624" y="7501082"/>
            <a:ext cx="9761776" cy="1757218"/>
            <a:chOff x="0" y="0"/>
            <a:chExt cx="2571003" cy="46280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571003" cy="462806"/>
            </a:xfrm>
            <a:custGeom>
              <a:avLst/>
              <a:gdLst/>
              <a:ahLst/>
              <a:cxnLst/>
              <a:rect r="r" b="b" t="t" l="l"/>
              <a:pathLst>
                <a:path h="462806" w="2571003">
                  <a:moveTo>
                    <a:pt x="40447" y="0"/>
                  </a:moveTo>
                  <a:lnTo>
                    <a:pt x="2530555" y="0"/>
                  </a:lnTo>
                  <a:cubicBezTo>
                    <a:pt x="2552894" y="0"/>
                    <a:pt x="2571003" y="18109"/>
                    <a:pt x="2571003" y="40447"/>
                  </a:cubicBezTo>
                  <a:lnTo>
                    <a:pt x="2571003" y="422359"/>
                  </a:lnTo>
                  <a:cubicBezTo>
                    <a:pt x="2571003" y="444698"/>
                    <a:pt x="2552894" y="462806"/>
                    <a:pt x="2530555" y="462806"/>
                  </a:cubicBezTo>
                  <a:lnTo>
                    <a:pt x="40447" y="462806"/>
                  </a:lnTo>
                  <a:cubicBezTo>
                    <a:pt x="18109" y="462806"/>
                    <a:pt x="0" y="444698"/>
                    <a:pt x="0" y="422359"/>
                  </a:cubicBezTo>
                  <a:lnTo>
                    <a:pt x="0" y="40447"/>
                  </a:lnTo>
                  <a:cubicBezTo>
                    <a:pt x="0" y="18109"/>
                    <a:pt x="18109" y="0"/>
                    <a:pt x="4044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28575"/>
              <a:ext cx="2571003" cy="434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38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28700" y="2824206"/>
            <a:ext cx="1101563" cy="963868"/>
            <a:chOff x="0" y="0"/>
            <a:chExt cx="812800" cy="7112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11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11">
                  <a:moveTo>
                    <a:pt x="530371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530371" y="551732"/>
                  </a:lnTo>
                  <a:cubicBezTo>
                    <a:pt x="686363" y="551732"/>
                    <a:pt x="812800" y="428220"/>
                    <a:pt x="812800" y="275861"/>
                  </a:cubicBezTo>
                  <a:cubicBezTo>
                    <a:pt x="812811" y="123512"/>
                    <a:pt x="686363" y="0"/>
                    <a:pt x="530371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66675"/>
              <a:ext cx="812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38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-5183757">
            <a:off x="16420849" y="4720233"/>
            <a:ext cx="1101563" cy="963868"/>
            <a:chOff x="0" y="0"/>
            <a:chExt cx="812800" cy="7112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11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11">
                  <a:moveTo>
                    <a:pt x="530371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530371" y="551732"/>
                  </a:lnTo>
                  <a:cubicBezTo>
                    <a:pt x="686363" y="551732"/>
                    <a:pt x="812800" y="428220"/>
                    <a:pt x="812800" y="275861"/>
                  </a:cubicBezTo>
                  <a:cubicBezTo>
                    <a:pt x="812811" y="123512"/>
                    <a:pt x="686363" y="0"/>
                    <a:pt x="53037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66675"/>
              <a:ext cx="812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38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-5183757">
            <a:off x="16420849" y="8196379"/>
            <a:ext cx="1101563" cy="963868"/>
            <a:chOff x="0" y="0"/>
            <a:chExt cx="812800" cy="7112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11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11">
                  <a:moveTo>
                    <a:pt x="530371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530371" y="551732"/>
                  </a:lnTo>
                  <a:cubicBezTo>
                    <a:pt x="686363" y="551732"/>
                    <a:pt x="812800" y="428220"/>
                    <a:pt x="812800" y="275861"/>
                  </a:cubicBezTo>
                  <a:cubicBezTo>
                    <a:pt x="812811" y="123512"/>
                    <a:pt x="686363" y="0"/>
                    <a:pt x="53037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66675"/>
              <a:ext cx="812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38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28700" y="6267291"/>
            <a:ext cx="1101563" cy="963868"/>
            <a:chOff x="0" y="0"/>
            <a:chExt cx="812800" cy="7112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11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11">
                  <a:moveTo>
                    <a:pt x="530371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530371" y="551732"/>
                  </a:lnTo>
                  <a:cubicBezTo>
                    <a:pt x="686363" y="551732"/>
                    <a:pt x="812800" y="428220"/>
                    <a:pt x="812800" y="275861"/>
                  </a:cubicBezTo>
                  <a:cubicBezTo>
                    <a:pt x="812811" y="123512"/>
                    <a:pt x="686363" y="0"/>
                    <a:pt x="530371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66675"/>
              <a:ext cx="812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38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75344" y="1123950"/>
            <a:ext cx="2922600" cy="601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7"/>
              </a:lnSpc>
            </a:pPr>
            <a:r>
              <a:rPr lang="en-US" sz="4587">
                <a:solidFill>
                  <a:srgbClr val="FFFFFF"/>
                </a:solidFill>
                <a:latin typeface="Brittany"/>
              </a:rPr>
              <a:t>Q&amp;A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26959" y="2684221"/>
            <a:ext cx="8965257" cy="621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8"/>
              </a:lnSpc>
              <a:spcBef>
                <a:spcPct val="0"/>
              </a:spcBef>
            </a:pPr>
          </a:p>
          <a:p>
            <a:pPr algn="l">
              <a:lnSpc>
                <a:spcPts val="2438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Montserrat Classic"/>
                <a:ea typeface="Montserrat Classic"/>
              </a:rPr>
              <a:t>Q1. 헤더를 INDEX.HTML에 넣지 않고 따로 빼서 작성해서 연결한 이유는?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26959" y="6127306"/>
            <a:ext cx="4131171" cy="621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8"/>
              </a:lnSpc>
              <a:spcBef>
                <a:spcPct val="0"/>
              </a:spcBef>
            </a:pPr>
          </a:p>
          <a:p>
            <a:pPr algn="l">
              <a:lnSpc>
                <a:spcPts val="2438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Montserrat Classic"/>
                <a:ea typeface="Montserrat Classic"/>
              </a:rPr>
              <a:t>Q2. 팀원들 간의 문제는 없었는가?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861394" y="4154681"/>
            <a:ext cx="9110237" cy="1731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FFFFFF"/>
                </a:solidFill>
                <a:latin typeface="Montserrat Classic"/>
                <a:ea typeface="Montserrat Classic"/>
              </a:rPr>
              <a:t>A1. 메인에 보여지는 풀페이지 이미지를 활용한 에니메이션이 중점인데 메뉴를 인덱스 안에 넣게 되면 </a:t>
            </a:r>
            <a:r>
              <a:rPr lang="en-US" sz="2300">
                <a:solidFill>
                  <a:srgbClr val="FFFFFF"/>
                </a:solidFill>
                <a:latin typeface="Montserrat Classic"/>
                <a:ea typeface="Montserrat Classic"/>
              </a:rPr>
              <a:t>풀페이지 이미지가 가려지기도 하며 메뉴페이지도 하나의 스타일과 기능이 들어간 페이지로 만들고 싶었습니다.</a:t>
            </a:r>
          </a:p>
          <a:p>
            <a:pPr algn="l">
              <a:lnSpc>
                <a:spcPts val="3450"/>
              </a:lnSpc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8056818" y="7668220"/>
            <a:ext cx="8719389" cy="1731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FFFFFF"/>
                </a:solidFill>
                <a:latin typeface="Montserrat Classic"/>
                <a:ea typeface="Montserrat Classic"/>
              </a:rPr>
              <a:t>A2. 각자 맡은 바를 해낼 수 있을거란 믿음이 있어 소통이 조금 소홀했던 점이 있었지만 믿음을 깨지않고 </a:t>
            </a:r>
            <a:r>
              <a:rPr lang="en-US" sz="2300">
                <a:solidFill>
                  <a:srgbClr val="FFFFFF"/>
                </a:solidFill>
                <a:latin typeface="Montserrat Classic"/>
                <a:ea typeface="Montserrat Classic"/>
              </a:rPr>
              <a:t>각자 완성을 시켜 결과물이 잘 나왔다고 생각합니다.</a:t>
            </a:r>
          </a:p>
          <a:p>
            <a:pPr algn="l">
              <a:lnSpc>
                <a:spcPts val="3450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81575" y="700509"/>
            <a:ext cx="11524849" cy="8885982"/>
            <a:chOff x="0" y="0"/>
            <a:chExt cx="8153400" cy="6286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53400" cy="6286500"/>
            </a:xfrm>
            <a:custGeom>
              <a:avLst/>
              <a:gdLst/>
              <a:ahLst/>
              <a:cxnLst/>
              <a:rect r="r" b="b" t="t" l="l"/>
              <a:pathLst>
                <a:path h="6286500" w="8153400">
                  <a:moveTo>
                    <a:pt x="8153400" y="1377950"/>
                  </a:moveTo>
                  <a:lnTo>
                    <a:pt x="8153400" y="4908550"/>
                  </a:lnTo>
                  <a:cubicBezTo>
                    <a:pt x="8153400" y="5669280"/>
                    <a:pt x="7536180" y="6286500"/>
                    <a:pt x="6775450" y="6286500"/>
                  </a:cubicBezTo>
                  <a:cubicBezTo>
                    <a:pt x="6109970" y="6286500"/>
                    <a:pt x="5554980" y="5815330"/>
                    <a:pt x="5426710" y="5189220"/>
                  </a:cubicBezTo>
                  <a:cubicBezTo>
                    <a:pt x="5297170" y="5815330"/>
                    <a:pt x="4742180" y="6286500"/>
                    <a:pt x="4076700" y="6286500"/>
                  </a:cubicBezTo>
                  <a:cubicBezTo>
                    <a:pt x="3411220" y="6286500"/>
                    <a:pt x="2856230" y="5815330"/>
                    <a:pt x="2727960" y="5189220"/>
                  </a:cubicBezTo>
                  <a:cubicBezTo>
                    <a:pt x="2598420" y="5815330"/>
                    <a:pt x="2043430" y="6286500"/>
                    <a:pt x="1379220" y="6286500"/>
                  </a:cubicBezTo>
                  <a:cubicBezTo>
                    <a:pt x="617220" y="6286500"/>
                    <a:pt x="0" y="5669280"/>
                    <a:pt x="0" y="4908550"/>
                  </a:cubicBezTo>
                  <a:lnTo>
                    <a:pt x="0" y="1377950"/>
                  </a:lnTo>
                  <a:cubicBezTo>
                    <a:pt x="0" y="617220"/>
                    <a:pt x="617220" y="0"/>
                    <a:pt x="1377950" y="0"/>
                  </a:cubicBezTo>
                  <a:cubicBezTo>
                    <a:pt x="2043430" y="0"/>
                    <a:pt x="2598420" y="471170"/>
                    <a:pt x="2726690" y="1097280"/>
                  </a:cubicBezTo>
                  <a:cubicBezTo>
                    <a:pt x="2856230" y="471170"/>
                    <a:pt x="3411220" y="0"/>
                    <a:pt x="4076700" y="0"/>
                  </a:cubicBezTo>
                  <a:cubicBezTo>
                    <a:pt x="4742180" y="0"/>
                    <a:pt x="5297170" y="471170"/>
                    <a:pt x="5425440" y="1097280"/>
                  </a:cubicBezTo>
                  <a:cubicBezTo>
                    <a:pt x="5554980" y="471170"/>
                    <a:pt x="6109970" y="0"/>
                    <a:pt x="6775450" y="0"/>
                  </a:cubicBezTo>
                  <a:cubicBezTo>
                    <a:pt x="7536180" y="0"/>
                    <a:pt x="8153400" y="617220"/>
                    <a:pt x="8153400" y="1377950"/>
                  </a:cubicBezTo>
                  <a:close/>
                </a:path>
              </a:pathLst>
            </a:custGeom>
            <a:blipFill>
              <a:blip r:embed="rId2"/>
              <a:stretch>
                <a:fillRect l="-39999" t="0" r="-67572" b="-30681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4526468" y="5028341"/>
            <a:ext cx="9235063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FDE245"/>
                </a:solidFill>
                <a:latin typeface="Brittany Bold"/>
              </a:rPr>
              <a:t> thank you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835842" y="8991600"/>
            <a:ext cx="6423458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spc="75">
                <a:solidFill>
                  <a:srgbClr val="000000"/>
                </a:solidFill>
                <a:ea typeface="Montserrat Classic"/>
              </a:rPr>
              <a:t>말없는 은하수에 핀 네잎클로버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66800"/>
            <a:ext cx="587317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0"/>
              </a:lnSpc>
            </a:pPr>
            <a:r>
              <a:rPr lang="en-US" sz="3000">
                <a:solidFill>
                  <a:srgbClr val="000000"/>
                </a:solidFill>
                <a:latin typeface="Montserrat Classic Bold"/>
                <a:ea typeface="Montserrat Classic Bold"/>
              </a:rPr>
              <a:t>01. 계획 및 설계</a:t>
            </a:r>
          </a:p>
        </p:txBody>
      </p:sp>
      <p:sp>
        <p:nvSpPr>
          <p:cNvPr name="AutoShape 3" id="3"/>
          <p:cNvSpPr/>
          <p:nvPr/>
        </p:nvSpPr>
        <p:spPr>
          <a:xfrm>
            <a:off x="3965285" y="1236345"/>
            <a:ext cx="13294015" cy="0"/>
          </a:xfrm>
          <a:prstGeom prst="line">
            <a:avLst/>
          </a:prstGeom>
          <a:ln cap="flat" w="38100">
            <a:solidFill>
              <a:srgbClr val="FDE24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321372" y="879863"/>
            <a:ext cx="1937928" cy="751063"/>
          </a:xfrm>
          <a:custGeom>
            <a:avLst/>
            <a:gdLst/>
            <a:ahLst/>
            <a:cxnLst/>
            <a:rect r="r" b="b" t="t" l="l"/>
            <a:pathLst>
              <a:path h="751063" w="1937928">
                <a:moveTo>
                  <a:pt x="0" y="0"/>
                </a:moveTo>
                <a:lnTo>
                  <a:pt x="1937928" y="0"/>
                </a:lnTo>
                <a:lnTo>
                  <a:pt x="1937928" y="751064"/>
                </a:lnTo>
                <a:lnTo>
                  <a:pt x="0" y="7510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235373" y="2733252"/>
            <a:ext cx="5023927" cy="1190083"/>
            <a:chOff x="0" y="0"/>
            <a:chExt cx="1323174" cy="3134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23174" cy="313437"/>
            </a:xfrm>
            <a:custGeom>
              <a:avLst/>
              <a:gdLst/>
              <a:ahLst/>
              <a:cxnLst/>
              <a:rect r="r" b="b" t="t" l="l"/>
              <a:pathLst>
                <a:path h="313437" w="1323174">
                  <a:moveTo>
                    <a:pt x="154101" y="0"/>
                  </a:moveTo>
                  <a:lnTo>
                    <a:pt x="1169073" y="0"/>
                  </a:lnTo>
                  <a:cubicBezTo>
                    <a:pt x="1254181" y="0"/>
                    <a:pt x="1323174" y="68993"/>
                    <a:pt x="1323174" y="154101"/>
                  </a:cubicBezTo>
                  <a:lnTo>
                    <a:pt x="1323174" y="159337"/>
                  </a:lnTo>
                  <a:cubicBezTo>
                    <a:pt x="1323174" y="244444"/>
                    <a:pt x="1254181" y="313437"/>
                    <a:pt x="1169073" y="313437"/>
                  </a:cubicBezTo>
                  <a:lnTo>
                    <a:pt x="154101" y="313437"/>
                  </a:lnTo>
                  <a:cubicBezTo>
                    <a:pt x="113231" y="313437"/>
                    <a:pt x="74035" y="297202"/>
                    <a:pt x="45135" y="268302"/>
                  </a:cubicBezTo>
                  <a:cubicBezTo>
                    <a:pt x="16236" y="239403"/>
                    <a:pt x="0" y="200207"/>
                    <a:pt x="0" y="159337"/>
                  </a:cubicBezTo>
                  <a:lnTo>
                    <a:pt x="0" y="154101"/>
                  </a:lnTo>
                  <a:cubicBezTo>
                    <a:pt x="0" y="68993"/>
                    <a:pt x="68993" y="0"/>
                    <a:pt x="1541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28575"/>
              <a:ext cx="1323174" cy="2848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9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689374" y="2545344"/>
            <a:ext cx="1944252" cy="375816"/>
            <a:chOff x="0" y="0"/>
            <a:chExt cx="512066" cy="989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12066" cy="98980"/>
            </a:xfrm>
            <a:custGeom>
              <a:avLst/>
              <a:gdLst/>
              <a:ahLst/>
              <a:cxnLst/>
              <a:rect r="r" b="b" t="t" l="l"/>
              <a:pathLst>
                <a:path h="98980" w="512066">
                  <a:moveTo>
                    <a:pt x="49490" y="0"/>
                  </a:moveTo>
                  <a:lnTo>
                    <a:pt x="462576" y="0"/>
                  </a:lnTo>
                  <a:cubicBezTo>
                    <a:pt x="489909" y="0"/>
                    <a:pt x="512066" y="22158"/>
                    <a:pt x="512066" y="49490"/>
                  </a:cubicBezTo>
                  <a:lnTo>
                    <a:pt x="512066" y="49490"/>
                  </a:lnTo>
                  <a:cubicBezTo>
                    <a:pt x="512066" y="62616"/>
                    <a:pt x="506852" y="75204"/>
                    <a:pt x="497571" y="84485"/>
                  </a:cubicBezTo>
                  <a:cubicBezTo>
                    <a:pt x="488290" y="93766"/>
                    <a:pt x="475702" y="98980"/>
                    <a:pt x="462576" y="98980"/>
                  </a:cubicBezTo>
                  <a:lnTo>
                    <a:pt x="49490" y="98980"/>
                  </a:lnTo>
                  <a:cubicBezTo>
                    <a:pt x="36365" y="98980"/>
                    <a:pt x="23777" y="93766"/>
                    <a:pt x="14495" y="84485"/>
                  </a:cubicBezTo>
                  <a:cubicBezTo>
                    <a:pt x="5214" y="75204"/>
                    <a:pt x="0" y="62616"/>
                    <a:pt x="0" y="49490"/>
                  </a:cubicBezTo>
                  <a:lnTo>
                    <a:pt x="0" y="49490"/>
                  </a:lnTo>
                  <a:cubicBezTo>
                    <a:pt x="0" y="36365"/>
                    <a:pt x="5214" y="23777"/>
                    <a:pt x="14495" y="14495"/>
                  </a:cubicBezTo>
                  <a:cubicBezTo>
                    <a:pt x="23777" y="5214"/>
                    <a:pt x="36365" y="0"/>
                    <a:pt x="49490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28575"/>
              <a:ext cx="512066" cy="70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95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2894217" y="2601172"/>
            <a:ext cx="1534567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</a:rPr>
              <a:t>기능/UI모델링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13340" y="2946887"/>
            <a:ext cx="3467993" cy="752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  <a:ea typeface="Montserrat Classic"/>
              </a:rPr>
              <a:t>사용자 경험을 고려한 UI 설계 및 </a:t>
            </a:r>
          </a:p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Montserrat Classic"/>
                <a:ea typeface="Montserrat Classic"/>
              </a:rPr>
              <a:t>와이어프레임 제작.</a:t>
            </a:r>
            <a:r>
              <a:rPr lang="en-US" sz="2000">
                <a:solidFill>
                  <a:srgbClr val="000000"/>
                </a:solidFill>
                <a:latin typeface="Montserrat Classic"/>
              </a:rPr>
              <a:t> 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4120073" y="2545344"/>
            <a:ext cx="5023927" cy="6794883"/>
            <a:chOff x="0" y="0"/>
            <a:chExt cx="6698570" cy="9059844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250544"/>
              <a:ext cx="6698570" cy="1478417"/>
              <a:chOff x="0" y="0"/>
              <a:chExt cx="1323174" cy="292033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323174" cy="292033"/>
              </a:xfrm>
              <a:custGeom>
                <a:avLst/>
                <a:gdLst/>
                <a:ahLst/>
                <a:cxnLst/>
                <a:rect r="r" b="b" t="t" l="l"/>
                <a:pathLst>
                  <a:path h="292033" w="1323174">
                    <a:moveTo>
                      <a:pt x="146017" y="0"/>
                    </a:moveTo>
                    <a:lnTo>
                      <a:pt x="1177158" y="0"/>
                    </a:lnTo>
                    <a:cubicBezTo>
                      <a:pt x="1257800" y="0"/>
                      <a:pt x="1323174" y="65374"/>
                      <a:pt x="1323174" y="146017"/>
                    </a:cubicBezTo>
                    <a:lnTo>
                      <a:pt x="1323174" y="146017"/>
                    </a:lnTo>
                    <a:cubicBezTo>
                      <a:pt x="1323174" y="184743"/>
                      <a:pt x="1307790" y="221882"/>
                      <a:pt x="1280407" y="249266"/>
                    </a:cubicBezTo>
                    <a:cubicBezTo>
                      <a:pt x="1253024" y="276649"/>
                      <a:pt x="1215884" y="292033"/>
                      <a:pt x="1177158" y="292033"/>
                    </a:cubicBezTo>
                    <a:lnTo>
                      <a:pt x="146017" y="292033"/>
                    </a:lnTo>
                    <a:cubicBezTo>
                      <a:pt x="107291" y="292033"/>
                      <a:pt x="70151" y="276649"/>
                      <a:pt x="42767" y="249266"/>
                    </a:cubicBezTo>
                    <a:cubicBezTo>
                      <a:pt x="15384" y="221882"/>
                      <a:pt x="0" y="184743"/>
                      <a:pt x="0" y="146017"/>
                    </a:cubicBezTo>
                    <a:lnTo>
                      <a:pt x="0" y="146017"/>
                    </a:lnTo>
                    <a:cubicBezTo>
                      <a:pt x="0" y="107291"/>
                      <a:pt x="15384" y="70151"/>
                      <a:pt x="42767" y="42767"/>
                    </a:cubicBezTo>
                    <a:cubicBezTo>
                      <a:pt x="70151" y="15384"/>
                      <a:pt x="107291" y="0"/>
                      <a:pt x="14601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28575"/>
                <a:ext cx="1323174" cy="2634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95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0" y="2420437"/>
              <a:ext cx="6698570" cy="1928153"/>
              <a:chOff x="0" y="0"/>
              <a:chExt cx="1323174" cy="38087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323174" cy="380870"/>
              </a:xfrm>
              <a:custGeom>
                <a:avLst/>
                <a:gdLst/>
                <a:ahLst/>
                <a:cxnLst/>
                <a:rect r="r" b="b" t="t" l="l"/>
                <a:pathLst>
                  <a:path h="380870" w="1323174">
                    <a:moveTo>
                      <a:pt x="154101" y="0"/>
                    </a:moveTo>
                    <a:lnTo>
                      <a:pt x="1169073" y="0"/>
                    </a:lnTo>
                    <a:cubicBezTo>
                      <a:pt x="1254181" y="0"/>
                      <a:pt x="1323174" y="68993"/>
                      <a:pt x="1323174" y="154101"/>
                    </a:cubicBezTo>
                    <a:lnTo>
                      <a:pt x="1323174" y="226769"/>
                    </a:lnTo>
                    <a:cubicBezTo>
                      <a:pt x="1323174" y="311876"/>
                      <a:pt x="1254181" y="380870"/>
                      <a:pt x="1169073" y="380870"/>
                    </a:cubicBezTo>
                    <a:lnTo>
                      <a:pt x="154101" y="380870"/>
                    </a:lnTo>
                    <a:cubicBezTo>
                      <a:pt x="68993" y="380870"/>
                      <a:pt x="0" y="311876"/>
                      <a:pt x="0" y="226769"/>
                    </a:cubicBezTo>
                    <a:lnTo>
                      <a:pt x="0" y="154101"/>
                    </a:lnTo>
                    <a:cubicBezTo>
                      <a:pt x="0" y="68993"/>
                      <a:pt x="68993" y="0"/>
                      <a:pt x="15410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28575"/>
                <a:ext cx="1323174" cy="3522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95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0" y="4929335"/>
              <a:ext cx="6698570" cy="1680495"/>
              <a:chOff x="0" y="0"/>
              <a:chExt cx="1323174" cy="33195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323174" cy="331950"/>
              </a:xfrm>
              <a:custGeom>
                <a:avLst/>
                <a:gdLst/>
                <a:ahLst/>
                <a:cxnLst/>
                <a:rect r="r" b="b" t="t" l="l"/>
                <a:pathLst>
                  <a:path h="331950" w="1323174">
                    <a:moveTo>
                      <a:pt x="154101" y="0"/>
                    </a:moveTo>
                    <a:lnTo>
                      <a:pt x="1169073" y="0"/>
                    </a:lnTo>
                    <a:cubicBezTo>
                      <a:pt x="1254181" y="0"/>
                      <a:pt x="1323174" y="68993"/>
                      <a:pt x="1323174" y="154101"/>
                    </a:cubicBezTo>
                    <a:lnTo>
                      <a:pt x="1323174" y="177849"/>
                    </a:lnTo>
                    <a:cubicBezTo>
                      <a:pt x="1323174" y="262956"/>
                      <a:pt x="1254181" y="331950"/>
                      <a:pt x="1169073" y="331950"/>
                    </a:cubicBezTo>
                    <a:lnTo>
                      <a:pt x="154101" y="331950"/>
                    </a:lnTo>
                    <a:cubicBezTo>
                      <a:pt x="68993" y="331950"/>
                      <a:pt x="0" y="262956"/>
                      <a:pt x="0" y="177849"/>
                    </a:cubicBezTo>
                    <a:lnTo>
                      <a:pt x="0" y="154101"/>
                    </a:lnTo>
                    <a:cubicBezTo>
                      <a:pt x="0" y="68993"/>
                      <a:pt x="68993" y="0"/>
                      <a:pt x="15410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28575"/>
                <a:ext cx="1323174" cy="303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95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0" y="7304874"/>
              <a:ext cx="6698570" cy="1645734"/>
              <a:chOff x="0" y="0"/>
              <a:chExt cx="1323174" cy="325083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323174" cy="325083"/>
              </a:xfrm>
              <a:custGeom>
                <a:avLst/>
                <a:gdLst/>
                <a:ahLst/>
                <a:cxnLst/>
                <a:rect r="r" b="b" t="t" l="l"/>
                <a:pathLst>
                  <a:path h="325083" w="1323174">
                    <a:moveTo>
                      <a:pt x="154101" y="0"/>
                    </a:moveTo>
                    <a:lnTo>
                      <a:pt x="1169073" y="0"/>
                    </a:lnTo>
                    <a:cubicBezTo>
                      <a:pt x="1254181" y="0"/>
                      <a:pt x="1323174" y="68993"/>
                      <a:pt x="1323174" y="154101"/>
                    </a:cubicBezTo>
                    <a:lnTo>
                      <a:pt x="1323174" y="170982"/>
                    </a:lnTo>
                    <a:cubicBezTo>
                      <a:pt x="1323174" y="256090"/>
                      <a:pt x="1254181" y="325083"/>
                      <a:pt x="1169073" y="325083"/>
                    </a:cubicBezTo>
                    <a:lnTo>
                      <a:pt x="154101" y="325083"/>
                    </a:lnTo>
                    <a:cubicBezTo>
                      <a:pt x="68993" y="325083"/>
                      <a:pt x="0" y="256090"/>
                      <a:pt x="0" y="170982"/>
                    </a:cubicBezTo>
                    <a:lnTo>
                      <a:pt x="0" y="154101"/>
                    </a:lnTo>
                    <a:cubicBezTo>
                      <a:pt x="0" y="68993"/>
                      <a:pt x="68993" y="0"/>
                      <a:pt x="15410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28575"/>
                <a:ext cx="1323174" cy="2965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95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544586" y="0"/>
              <a:ext cx="1934016" cy="501088"/>
              <a:chOff x="0" y="0"/>
              <a:chExt cx="382028" cy="9898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382028" cy="98980"/>
              </a:xfrm>
              <a:custGeom>
                <a:avLst/>
                <a:gdLst/>
                <a:ahLst/>
                <a:cxnLst/>
                <a:rect r="r" b="b" t="t" l="l"/>
                <a:pathLst>
                  <a:path h="98980" w="382028">
                    <a:moveTo>
                      <a:pt x="49490" y="0"/>
                    </a:moveTo>
                    <a:lnTo>
                      <a:pt x="332538" y="0"/>
                    </a:lnTo>
                    <a:cubicBezTo>
                      <a:pt x="345663" y="0"/>
                      <a:pt x="358251" y="5214"/>
                      <a:pt x="367532" y="14495"/>
                    </a:cubicBezTo>
                    <a:cubicBezTo>
                      <a:pt x="376814" y="23777"/>
                      <a:pt x="382028" y="36365"/>
                      <a:pt x="382028" y="49490"/>
                    </a:cubicBezTo>
                    <a:lnTo>
                      <a:pt x="382028" y="49490"/>
                    </a:lnTo>
                    <a:cubicBezTo>
                      <a:pt x="382028" y="62616"/>
                      <a:pt x="376814" y="75204"/>
                      <a:pt x="367532" y="84485"/>
                    </a:cubicBezTo>
                    <a:cubicBezTo>
                      <a:pt x="358251" y="93766"/>
                      <a:pt x="345663" y="98980"/>
                      <a:pt x="332538" y="98980"/>
                    </a:cubicBezTo>
                    <a:lnTo>
                      <a:pt x="49490" y="98980"/>
                    </a:lnTo>
                    <a:cubicBezTo>
                      <a:pt x="36365" y="98980"/>
                      <a:pt x="23777" y="93766"/>
                      <a:pt x="14495" y="84485"/>
                    </a:cubicBezTo>
                    <a:cubicBezTo>
                      <a:pt x="5214" y="75204"/>
                      <a:pt x="0" y="62616"/>
                      <a:pt x="0" y="49490"/>
                    </a:cubicBezTo>
                    <a:lnTo>
                      <a:pt x="0" y="49490"/>
                    </a:lnTo>
                    <a:cubicBezTo>
                      <a:pt x="0" y="36365"/>
                      <a:pt x="5214" y="23777"/>
                      <a:pt x="14495" y="14495"/>
                    </a:cubicBezTo>
                    <a:cubicBezTo>
                      <a:pt x="23777" y="5214"/>
                      <a:pt x="36365" y="0"/>
                      <a:pt x="494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28575"/>
                <a:ext cx="382028" cy="704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95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544586" y="2169893"/>
              <a:ext cx="2298184" cy="501088"/>
              <a:chOff x="0" y="0"/>
              <a:chExt cx="453962" cy="9898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453962" cy="98980"/>
              </a:xfrm>
              <a:custGeom>
                <a:avLst/>
                <a:gdLst/>
                <a:ahLst/>
                <a:cxnLst/>
                <a:rect r="r" b="b" t="t" l="l"/>
                <a:pathLst>
                  <a:path h="98980" w="453962">
                    <a:moveTo>
                      <a:pt x="49490" y="0"/>
                    </a:moveTo>
                    <a:lnTo>
                      <a:pt x="404472" y="0"/>
                    </a:lnTo>
                    <a:cubicBezTo>
                      <a:pt x="417598" y="0"/>
                      <a:pt x="430186" y="5214"/>
                      <a:pt x="439467" y="14495"/>
                    </a:cubicBezTo>
                    <a:cubicBezTo>
                      <a:pt x="448748" y="23777"/>
                      <a:pt x="453962" y="36365"/>
                      <a:pt x="453962" y="49490"/>
                    </a:cubicBezTo>
                    <a:lnTo>
                      <a:pt x="453962" y="49490"/>
                    </a:lnTo>
                    <a:cubicBezTo>
                      <a:pt x="453962" y="62616"/>
                      <a:pt x="448748" y="75204"/>
                      <a:pt x="439467" y="84485"/>
                    </a:cubicBezTo>
                    <a:cubicBezTo>
                      <a:pt x="430186" y="93766"/>
                      <a:pt x="417598" y="98980"/>
                      <a:pt x="404472" y="98980"/>
                    </a:cubicBezTo>
                    <a:lnTo>
                      <a:pt x="49490" y="98980"/>
                    </a:lnTo>
                    <a:cubicBezTo>
                      <a:pt x="36365" y="98980"/>
                      <a:pt x="23777" y="93766"/>
                      <a:pt x="14495" y="84485"/>
                    </a:cubicBezTo>
                    <a:cubicBezTo>
                      <a:pt x="5214" y="75204"/>
                      <a:pt x="0" y="62616"/>
                      <a:pt x="0" y="49490"/>
                    </a:cubicBezTo>
                    <a:lnTo>
                      <a:pt x="0" y="49490"/>
                    </a:lnTo>
                    <a:cubicBezTo>
                      <a:pt x="0" y="36365"/>
                      <a:pt x="5214" y="23777"/>
                      <a:pt x="14495" y="14495"/>
                    </a:cubicBezTo>
                    <a:cubicBezTo>
                      <a:pt x="23777" y="5214"/>
                      <a:pt x="36365" y="0"/>
                      <a:pt x="494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28575"/>
                <a:ext cx="453962" cy="704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95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544586" y="4678791"/>
              <a:ext cx="2298184" cy="501088"/>
              <a:chOff x="0" y="0"/>
              <a:chExt cx="453962" cy="9898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453962" cy="98980"/>
              </a:xfrm>
              <a:custGeom>
                <a:avLst/>
                <a:gdLst/>
                <a:ahLst/>
                <a:cxnLst/>
                <a:rect r="r" b="b" t="t" l="l"/>
                <a:pathLst>
                  <a:path h="98980" w="453962">
                    <a:moveTo>
                      <a:pt x="49490" y="0"/>
                    </a:moveTo>
                    <a:lnTo>
                      <a:pt x="404472" y="0"/>
                    </a:lnTo>
                    <a:cubicBezTo>
                      <a:pt x="417598" y="0"/>
                      <a:pt x="430186" y="5214"/>
                      <a:pt x="439467" y="14495"/>
                    </a:cubicBezTo>
                    <a:cubicBezTo>
                      <a:pt x="448748" y="23777"/>
                      <a:pt x="453962" y="36365"/>
                      <a:pt x="453962" y="49490"/>
                    </a:cubicBezTo>
                    <a:lnTo>
                      <a:pt x="453962" y="49490"/>
                    </a:lnTo>
                    <a:cubicBezTo>
                      <a:pt x="453962" y="62616"/>
                      <a:pt x="448748" y="75204"/>
                      <a:pt x="439467" y="84485"/>
                    </a:cubicBezTo>
                    <a:cubicBezTo>
                      <a:pt x="430186" y="93766"/>
                      <a:pt x="417598" y="98980"/>
                      <a:pt x="404472" y="98980"/>
                    </a:cubicBezTo>
                    <a:lnTo>
                      <a:pt x="49490" y="98980"/>
                    </a:lnTo>
                    <a:cubicBezTo>
                      <a:pt x="36365" y="98980"/>
                      <a:pt x="23777" y="93766"/>
                      <a:pt x="14495" y="84485"/>
                    </a:cubicBezTo>
                    <a:cubicBezTo>
                      <a:pt x="5214" y="75204"/>
                      <a:pt x="0" y="62616"/>
                      <a:pt x="0" y="49490"/>
                    </a:cubicBezTo>
                    <a:lnTo>
                      <a:pt x="0" y="49490"/>
                    </a:lnTo>
                    <a:cubicBezTo>
                      <a:pt x="0" y="36365"/>
                      <a:pt x="5214" y="23777"/>
                      <a:pt x="14495" y="14495"/>
                    </a:cubicBezTo>
                    <a:cubicBezTo>
                      <a:pt x="23777" y="5214"/>
                      <a:pt x="36365" y="0"/>
                      <a:pt x="494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28575"/>
                <a:ext cx="453962" cy="704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95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544586" y="7054330"/>
              <a:ext cx="2298184" cy="501088"/>
              <a:chOff x="0" y="0"/>
              <a:chExt cx="453962" cy="9898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453962" cy="98980"/>
              </a:xfrm>
              <a:custGeom>
                <a:avLst/>
                <a:gdLst/>
                <a:ahLst/>
                <a:cxnLst/>
                <a:rect r="r" b="b" t="t" l="l"/>
                <a:pathLst>
                  <a:path h="98980" w="453962">
                    <a:moveTo>
                      <a:pt x="49490" y="0"/>
                    </a:moveTo>
                    <a:lnTo>
                      <a:pt x="404472" y="0"/>
                    </a:lnTo>
                    <a:cubicBezTo>
                      <a:pt x="417598" y="0"/>
                      <a:pt x="430186" y="5214"/>
                      <a:pt x="439467" y="14495"/>
                    </a:cubicBezTo>
                    <a:cubicBezTo>
                      <a:pt x="448748" y="23777"/>
                      <a:pt x="453962" y="36365"/>
                      <a:pt x="453962" y="49490"/>
                    </a:cubicBezTo>
                    <a:lnTo>
                      <a:pt x="453962" y="49490"/>
                    </a:lnTo>
                    <a:cubicBezTo>
                      <a:pt x="453962" y="62616"/>
                      <a:pt x="448748" y="75204"/>
                      <a:pt x="439467" y="84485"/>
                    </a:cubicBezTo>
                    <a:cubicBezTo>
                      <a:pt x="430186" y="93766"/>
                      <a:pt x="417598" y="98980"/>
                      <a:pt x="404472" y="98980"/>
                    </a:cubicBezTo>
                    <a:lnTo>
                      <a:pt x="49490" y="98980"/>
                    </a:lnTo>
                    <a:cubicBezTo>
                      <a:pt x="36365" y="98980"/>
                      <a:pt x="23777" y="93766"/>
                      <a:pt x="14495" y="84485"/>
                    </a:cubicBezTo>
                    <a:cubicBezTo>
                      <a:pt x="5214" y="75204"/>
                      <a:pt x="0" y="62616"/>
                      <a:pt x="0" y="49490"/>
                    </a:cubicBezTo>
                    <a:lnTo>
                      <a:pt x="0" y="49490"/>
                    </a:lnTo>
                    <a:cubicBezTo>
                      <a:pt x="0" y="36365"/>
                      <a:pt x="5214" y="23777"/>
                      <a:pt x="14495" y="14495"/>
                    </a:cubicBezTo>
                    <a:cubicBezTo>
                      <a:pt x="23777" y="5214"/>
                      <a:pt x="36365" y="0"/>
                      <a:pt x="494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28575"/>
                <a:ext cx="453962" cy="704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95"/>
                  </a:lnSpc>
                </a:pPr>
              </a:p>
            </p:txBody>
          </p:sp>
        </p:grpSp>
        <p:sp>
          <p:nvSpPr>
            <p:cNvPr name="TextBox 38" id="38"/>
            <p:cNvSpPr txBox="true"/>
            <p:nvPr/>
          </p:nvSpPr>
          <p:spPr>
            <a:xfrm rot="0">
              <a:off x="888599" y="68088"/>
              <a:ext cx="1245989" cy="3839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2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ea typeface="Noto Sans"/>
                </a:rPr>
                <a:t>사전조사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714984" y="2237981"/>
              <a:ext cx="1957388" cy="3839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2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ea typeface="Noto Sans"/>
                </a:rPr>
                <a:t>요구사항 분석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714984" y="4746878"/>
              <a:ext cx="1957388" cy="3839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2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ea typeface="Noto Sans"/>
                </a:rPr>
                <a:t>제약사항 분석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652030" y="7122417"/>
              <a:ext cx="2083296" cy="3839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2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Noto Sans"/>
                  <a:ea typeface="Noto Sans"/>
                </a:rPr>
                <a:t>기능/역할 정의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689181" y="807296"/>
              <a:ext cx="5320209" cy="3839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2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Montserrat Classic"/>
                  <a:ea typeface="Montserrat Classic"/>
                </a:rPr>
                <a:t>브랜드 설정 (브랜드 아이덴티티, 컨셉)</a:t>
              </a: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391420" y="2686334"/>
              <a:ext cx="5915729" cy="14890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000000"/>
                  </a:solidFill>
                  <a:ea typeface="Montserrat Classic"/>
                </a:rPr>
                <a:t>사용자가 웹사이트에서 어떤 기능을 </a:t>
              </a:r>
            </a:p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000000"/>
                  </a:solidFill>
                  <a:latin typeface="Montserrat Classic"/>
                  <a:ea typeface="Montserrat Classic"/>
                </a:rPr>
                <a:t>기대하며, 어떤 정보를 찾고자 하는지 </a:t>
              </a:r>
            </a:p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000000"/>
                  </a:solidFill>
                  <a:ea typeface="Montserrat Classic"/>
                </a:rPr>
                <a:t>필수적인 기능 및 콘텐츠 선정</a:t>
              </a: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391420" y="5195232"/>
              <a:ext cx="5915729" cy="9810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000000"/>
                  </a:solidFill>
                  <a:latin typeface="Montserrat Classic"/>
                  <a:ea typeface="Montserrat Classic"/>
                </a:rPr>
                <a:t>시간, 기술적인 제약 등을 고려해 </a:t>
              </a:r>
            </a:p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000000"/>
                  </a:solidFill>
                  <a:ea typeface="Montserrat Classic"/>
                </a:rPr>
                <a:t>프로젝트의 범위를 설정</a:t>
              </a:r>
            </a:p>
          </p:txBody>
        </p:sp>
        <p:sp>
          <p:nvSpPr>
            <p:cNvPr name="TextBox 45" id="45"/>
            <p:cNvSpPr txBox="true"/>
            <p:nvPr/>
          </p:nvSpPr>
          <p:spPr>
            <a:xfrm rot="0">
              <a:off x="391420" y="7570771"/>
              <a:ext cx="5915729" cy="14890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000000"/>
                  </a:solidFill>
                  <a:ea typeface="Montserrat Classic"/>
                </a:rPr>
                <a:t>필수 요구 사항을 고려하여 </a:t>
              </a:r>
            </a:p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000000"/>
                  </a:solidFill>
                  <a:ea typeface="Montserrat Classic"/>
                </a:rPr>
                <a:t>웹페이지 주요 기능 정의 </a:t>
              </a:r>
            </a:p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1283128" y="3166818"/>
            <a:ext cx="2159579" cy="283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ea typeface="Noto Sans Bold"/>
              </a:rPr>
              <a:t>프로젝트 계획 수립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609897" y="3166818"/>
            <a:ext cx="2159579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ea typeface="Noto Sans Bold"/>
              </a:rPr>
              <a:t>프로젝트 설계</a:t>
            </a:r>
          </a:p>
        </p:txBody>
      </p:sp>
      <p:sp>
        <p:nvSpPr>
          <p:cNvPr name="AutoShape 48" id="48"/>
          <p:cNvSpPr/>
          <p:nvPr/>
        </p:nvSpPr>
        <p:spPr>
          <a:xfrm>
            <a:off x="3661782" y="3298898"/>
            <a:ext cx="0" cy="563212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66800"/>
            <a:ext cx="587317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0"/>
              </a:lnSpc>
            </a:pPr>
            <a:r>
              <a:rPr lang="en-US" sz="3000">
                <a:solidFill>
                  <a:srgbClr val="000000"/>
                </a:solidFill>
                <a:latin typeface="Montserrat Classic Bold"/>
                <a:ea typeface="Montserrat Classic Bold"/>
              </a:rPr>
              <a:t>02. 목표</a:t>
            </a:r>
          </a:p>
        </p:txBody>
      </p:sp>
      <p:sp>
        <p:nvSpPr>
          <p:cNvPr name="AutoShape 3" id="3"/>
          <p:cNvSpPr/>
          <p:nvPr/>
        </p:nvSpPr>
        <p:spPr>
          <a:xfrm>
            <a:off x="2705017" y="1236345"/>
            <a:ext cx="14554283" cy="0"/>
          </a:xfrm>
          <a:prstGeom prst="line">
            <a:avLst/>
          </a:prstGeom>
          <a:ln cap="flat" w="38100">
            <a:solidFill>
              <a:srgbClr val="FDE24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321372" y="879863"/>
            <a:ext cx="1937928" cy="751063"/>
          </a:xfrm>
          <a:custGeom>
            <a:avLst/>
            <a:gdLst/>
            <a:ahLst/>
            <a:cxnLst/>
            <a:rect r="r" b="b" t="t" l="l"/>
            <a:pathLst>
              <a:path h="751063" w="1937928">
                <a:moveTo>
                  <a:pt x="0" y="0"/>
                </a:moveTo>
                <a:lnTo>
                  <a:pt x="1937928" y="0"/>
                </a:lnTo>
                <a:lnTo>
                  <a:pt x="1937928" y="751064"/>
                </a:lnTo>
                <a:lnTo>
                  <a:pt x="0" y="7510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875063" y="2215681"/>
            <a:ext cx="4248614" cy="424861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9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583527" y="2215681"/>
            <a:ext cx="4248614" cy="424861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9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289341" y="2215681"/>
            <a:ext cx="4248614" cy="424861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95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92534" y="7840705"/>
            <a:ext cx="16230600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4"/>
              </a:lnSpc>
            </a:pPr>
          </a:p>
          <a:p>
            <a:pPr algn="ctr">
              <a:lnSpc>
                <a:spcPts val="2874"/>
              </a:lnSpc>
            </a:pPr>
            <a:r>
              <a:rPr lang="en-US" sz="2499" spc="-49">
                <a:solidFill>
                  <a:srgbClr val="000000"/>
                </a:solidFill>
                <a:latin typeface="Tlab 돋움 미디움"/>
                <a:ea typeface="Tlab 돋움 미디움"/>
              </a:rPr>
              <a:t>“시선을 사로잡을 수 있는 반응형 웹페이지 기능구현”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50017" y="3873263"/>
            <a:ext cx="2630537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ea typeface="Montserrat Classic Bold"/>
              </a:rPr>
              <a:t>사용자 경험 향상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17320" y="3873263"/>
            <a:ext cx="2981027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ea typeface="Montserrat Classic Bold"/>
              </a:rPr>
              <a:t>시각적 디자인 강화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747889" y="3873263"/>
            <a:ext cx="3331518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ea typeface="Montserrat Classic Bold"/>
              </a:rPr>
              <a:t>반응형 웹페이지 구현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935973" y="4592297"/>
            <a:ext cx="2126795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</a:rPr>
              <a:t>직관적 + 효율성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160477" y="4592297"/>
            <a:ext cx="3097603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</a:rPr>
              <a:t>브랜드 일관성 + 시각적 요소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864847" y="4592297"/>
            <a:ext cx="3097603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Noto Sans"/>
                <a:ea typeface="Noto Sans"/>
              </a:rPr>
              <a:t>PC, Mobile 디바이스 지원</a:t>
            </a:r>
          </a:p>
        </p:txBody>
      </p:sp>
      <p:sp>
        <p:nvSpPr>
          <p:cNvPr name="AutoShape 21" id="21"/>
          <p:cNvSpPr/>
          <p:nvPr/>
        </p:nvSpPr>
        <p:spPr>
          <a:xfrm>
            <a:off x="6126327" y="4344750"/>
            <a:ext cx="446107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10832141" y="4344750"/>
            <a:ext cx="446107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flipH="true" flipV="true">
            <a:off x="8716210" y="6454770"/>
            <a:ext cx="0" cy="121766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5470090" y="7677192"/>
            <a:ext cx="649224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66800"/>
            <a:ext cx="587317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0"/>
              </a:lnSpc>
            </a:pPr>
            <a:r>
              <a:rPr lang="en-US" sz="3000">
                <a:solidFill>
                  <a:srgbClr val="000000"/>
                </a:solidFill>
                <a:latin typeface="Montserrat Classic Bold"/>
                <a:ea typeface="Montserrat Classic Bold"/>
              </a:rPr>
              <a:t>03. 요구사항 분석</a:t>
            </a:r>
          </a:p>
        </p:txBody>
      </p:sp>
      <p:sp>
        <p:nvSpPr>
          <p:cNvPr name="AutoShape 3" id="3"/>
          <p:cNvSpPr/>
          <p:nvPr/>
        </p:nvSpPr>
        <p:spPr>
          <a:xfrm>
            <a:off x="3965285" y="1236345"/>
            <a:ext cx="13294015" cy="0"/>
          </a:xfrm>
          <a:prstGeom prst="line">
            <a:avLst/>
          </a:prstGeom>
          <a:ln cap="flat" w="38100">
            <a:solidFill>
              <a:srgbClr val="FDE24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321372" y="879863"/>
            <a:ext cx="1937928" cy="751063"/>
          </a:xfrm>
          <a:custGeom>
            <a:avLst/>
            <a:gdLst/>
            <a:ahLst/>
            <a:cxnLst/>
            <a:rect r="r" b="b" t="t" l="l"/>
            <a:pathLst>
              <a:path h="751063" w="1937928">
                <a:moveTo>
                  <a:pt x="0" y="0"/>
                </a:moveTo>
                <a:lnTo>
                  <a:pt x="1937928" y="0"/>
                </a:lnTo>
                <a:lnTo>
                  <a:pt x="1937928" y="751064"/>
                </a:lnTo>
                <a:lnTo>
                  <a:pt x="0" y="7510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7185549"/>
            <a:ext cx="2637300" cy="649100"/>
            <a:chOff x="0" y="0"/>
            <a:chExt cx="3516400" cy="86546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3516400" cy="865467"/>
              <a:chOff x="0" y="0"/>
              <a:chExt cx="694597" cy="17095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94597" cy="170956"/>
              </a:xfrm>
              <a:custGeom>
                <a:avLst/>
                <a:gdLst/>
                <a:ahLst/>
                <a:cxnLst/>
                <a:rect r="r" b="b" t="t" l="l"/>
                <a:pathLst>
                  <a:path h="170956" w="694597">
                    <a:moveTo>
                      <a:pt x="0" y="0"/>
                    </a:moveTo>
                    <a:lnTo>
                      <a:pt x="694597" y="0"/>
                    </a:lnTo>
                    <a:lnTo>
                      <a:pt x="694597" y="170956"/>
                    </a:lnTo>
                    <a:lnTo>
                      <a:pt x="0" y="170956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28575"/>
                <a:ext cx="694597" cy="14238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38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519204" y="250277"/>
              <a:ext cx="2477992" cy="3839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2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ea typeface="Noto Sans Bold"/>
                </a:rPr>
                <a:t>기능적 요구사항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09825" y="3527216"/>
            <a:ext cx="2856174" cy="649100"/>
            <a:chOff x="0" y="0"/>
            <a:chExt cx="3808232" cy="865467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3808232" cy="865467"/>
              <a:chOff x="0" y="0"/>
              <a:chExt cx="752243" cy="170956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752243" cy="170956"/>
              </a:xfrm>
              <a:custGeom>
                <a:avLst/>
                <a:gdLst/>
                <a:ahLst/>
                <a:cxnLst/>
                <a:rect r="r" b="b" t="t" l="l"/>
                <a:pathLst>
                  <a:path h="170956" w="752243">
                    <a:moveTo>
                      <a:pt x="0" y="0"/>
                    </a:moveTo>
                    <a:lnTo>
                      <a:pt x="752243" y="0"/>
                    </a:lnTo>
                    <a:lnTo>
                      <a:pt x="752243" y="170956"/>
                    </a:lnTo>
                    <a:lnTo>
                      <a:pt x="0" y="170956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28575"/>
                <a:ext cx="752243" cy="14238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38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562294" y="250277"/>
              <a:ext cx="2683645" cy="3839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2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ea typeface="Noto Sans Bold"/>
                </a:rPr>
                <a:t>디자인적 요구사항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683575" y="5761898"/>
            <a:ext cx="3496402" cy="3496402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95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033147" y="5761898"/>
            <a:ext cx="3496402" cy="349640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95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3383958" y="5761898"/>
            <a:ext cx="3496402" cy="3496402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95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8417242" y="7320779"/>
            <a:ext cx="378640" cy="378640"/>
          </a:xfrm>
          <a:custGeom>
            <a:avLst/>
            <a:gdLst/>
            <a:ahLst/>
            <a:cxnLst/>
            <a:rect r="r" b="b" t="t" l="l"/>
            <a:pathLst>
              <a:path h="378640" w="378640">
                <a:moveTo>
                  <a:pt x="0" y="0"/>
                </a:moveTo>
                <a:lnTo>
                  <a:pt x="378640" y="0"/>
                </a:lnTo>
                <a:lnTo>
                  <a:pt x="378640" y="378640"/>
                </a:lnTo>
                <a:lnTo>
                  <a:pt x="0" y="3786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2764707" y="7320779"/>
            <a:ext cx="378640" cy="378640"/>
          </a:xfrm>
          <a:custGeom>
            <a:avLst/>
            <a:gdLst/>
            <a:ahLst/>
            <a:cxnLst/>
            <a:rect r="r" b="b" t="t" l="l"/>
            <a:pathLst>
              <a:path h="378640" w="378640">
                <a:moveTo>
                  <a:pt x="0" y="0"/>
                </a:moveTo>
                <a:lnTo>
                  <a:pt x="378641" y="0"/>
                </a:lnTo>
                <a:lnTo>
                  <a:pt x="378641" y="378640"/>
                </a:lnTo>
                <a:lnTo>
                  <a:pt x="0" y="3786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5587772" y="6825179"/>
            <a:ext cx="1688009" cy="317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8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ea typeface="Noto Sans Bold"/>
              </a:rPr>
              <a:t>마우스 이벤트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938584" y="6825179"/>
            <a:ext cx="1688009" cy="317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8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ea typeface="Noto Sans Bold"/>
              </a:rPr>
              <a:t>스크롤 이벤트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162481" y="6825179"/>
            <a:ext cx="1939355" cy="317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8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ea typeface="Noto Sans Bold"/>
              </a:rPr>
              <a:t>슬라이드 액션</a:t>
            </a:r>
          </a:p>
        </p:txBody>
      </p:sp>
      <p:sp>
        <p:nvSpPr>
          <p:cNvPr name="AutoShape 29" id="29"/>
          <p:cNvSpPr/>
          <p:nvPr/>
        </p:nvSpPr>
        <p:spPr>
          <a:xfrm flipH="true" flipV="true">
            <a:off x="6046043" y="7236448"/>
            <a:ext cx="771467" cy="0"/>
          </a:xfrm>
          <a:prstGeom prst="line">
            <a:avLst/>
          </a:prstGeom>
          <a:ln cap="flat" w="38100">
            <a:solidFill>
              <a:srgbClr val="FDE24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 flipH="true" flipV="true">
            <a:off x="10396855" y="7236448"/>
            <a:ext cx="771467" cy="0"/>
          </a:xfrm>
          <a:prstGeom prst="line">
            <a:avLst/>
          </a:prstGeom>
          <a:ln cap="flat" w="38100">
            <a:solidFill>
              <a:srgbClr val="FDE24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flipH="true" flipV="true">
            <a:off x="14746425" y="7255498"/>
            <a:ext cx="771467" cy="0"/>
          </a:xfrm>
          <a:prstGeom prst="line">
            <a:avLst/>
          </a:prstGeom>
          <a:ln cap="flat" w="38100">
            <a:solidFill>
              <a:srgbClr val="FDE24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2" id="32"/>
          <p:cNvSpPr txBox="true"/>
          <p:nvPr/>
        </p:nvSpPr>
        <p:spPr>
          <a:xfrm rot="0">
            <a:off x="4963898" y="7539717"/>
            <a:ext cx="2935756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500">
                <a:solidFill>
                  <a:srgbClr val="747474"/>
                </a:solidFill>
                <a:latin typeface="Noto Sans"/>
                <a:ea typeface="Noto Sans"/>
              </a:rPr>
              <a:t>마우스오버, 마우스호버, 마우스 무브 등의 효과를 통해 재미 요소 추가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314711" y="7539717"/>
            <a:ext cx="2935756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500">
                <a:solidFill>
                  <a:srgbClr val="747474"/>
                </a:solidFill>
                <a:ea typeface="Noto Sans"/>
              </a:rPr>
              <a:t>스크롤에 따른 변환을 주어</a:t>
            </a:r>
          </a:p>
          <a:p>
            <a:pPr algn="ctr">
              <a:lnSpc>
                <a:spcPts val="2250"/>
              </a:lnSpc>
            </a:pPr>
            <a:r>
              <a:rPr lang="en-US" sz="1500">
                <a:solidFill>
                  <a:srgbClr val="747474"/>
                </a:solidFill>
                <a:ea typeface="Noto Sans"/>
              </a:rPr>
              <a:t>웹페이지 생동감 부여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664281" y="7539717"/>
            <a:ext cx="2935756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500">
                <a:solidFill>
                  <a:srgbClr val="747474"/>
                </a:solidFill>
                <a:ea typeface="Noto Sans"/>
              </a:rPr>
              <a:t>슬라이드를 활용한 정보 제공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4683575" y="2103565"/>
            <a:ext cx="3496402" cy="3496402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95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9033147" y="2103565"/>
            <a:ext cx="3496402" cy="3496402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95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3383958" y="2103565"/>
            <a:ext cx="3496402" cy="3496402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95"/>
                </a:lnSpc>
              </a:pPr>
            </a:p>
          </p:txBody>
        </p:sp>
      </p:grpSp>
      <p:sp>
        <p:nvSpPr>
          <p:cNvPr name="Freeform 44" id="44"/>
          <p:cNvSpPr/>
          <p:nvPr/>
        </p:nvSpPr>
        <p:spPr>
          <a:xfrm flipH="false" flipV="false" rot="0">
            <a:off x="8417242" y="3662446"/>
            <a:ext cx="378640" cy="378640"/>
          </a:xfrm>
          <a:custGeom>
            <a:avLst/>
            <a:gdLst/>
            <a:ahLst/>
            <a:cxnLst/>
            <a:rect r="r" b="b" t="t" l="l"/>
            <a:pathLst>
              <a:path h="378640" w="378640">
                <a:moveTo>
                  <a:pt x="0" y="0"/>
                </a:moveTo>
                <a:lnTo>
                  <a:pt x="378640" y="0"/>
                </a:lnTo>
                <a:lnTo>
                  <a:pt x="378640" y="378640"/>
                </a:lnTo>
                <a:lnTo>
                  <a:pt x="0" y="3786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2764707" y="3662446"/>
            <a:ext cx="378640" cy="378640"/>
          </a:xfrm>
          <a:custGeom>
            <a:avLst/>
            <a:gdLst/>
            <a:ahLst/>
            <a:cxnLst/>
            <a:rect r="r" b="b" t="t" l="l"/>
            <a:pathLst>
              <a:path h="378640" w="378640">
                <a:moveTo>
                  <a:pt x="0" y="0"/>
                </a:moveTo>
                <a:lnTo>
                  <a:pt x="378641" y="0"/>
                </a:lnTo>
                <a:lnTo>
                  <a:pt x="378641" y="378640"/>
                </a:lnTo>
                <a:lnTo>
                  <a:pt x="0" y="3786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0">
            <a:off x="5275835" y="3166846"/>
            <a:ext cx="2311882" cy="317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8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ea typeface="Noto Sans Bold"/>
              </a:rPr>
              <a:t>브랜드 일관성 유지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524031" y="3166846"/>
            <a:ext cx="2517114" cy="317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8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Noto Sans Bold"/>
                <a:ea typeface="Noto Sans Bold"/>
              </a:rPr>
              <a:t>심플/명확  UI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3887237" y="3166846"/>
            <a:ext cx="2489844" cy="317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8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ea typeface="Noto Sans Bold"/>
              </a:rPr>
              <a:t>반응형 디자인 구현</a:t>
            </a:r>
          </a:p>
        </p:txBody>
      </p:sp>
      <p:sp>
        <p:nvSpPr>
          <p:cNvPr name="AutoShape 49" id="49"/>
          <p:cNvSpPr/>
          <p:nvPr/>
        </p:nvSpPr>
        <p:spPr>
          <a:xfrm flipH="true" flipV="true">
            <a:off x="6046043" y="3578115"/>
            <a:ext cx="771467" cy="0"/>
          </a:xfrm>
          <a:prstGeom prst="line">
            <a:avLst/>
          </a:prstGeom>
          <a:ln cap="flat" w="38100">
            <a:solidFill>
              <a:srgbClr val="FDE24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0" id="50"/>
          <p:cNvSpPr/>
          <p:nvPr/>
        </p:nvSpPr>
        <p:spPr>
          <a:xfrm flipH="true" flipV="true">
            <a:off x="10396855" y="3578115"/>
            <a:ext cx="771467" cy="0"/>
          </a:xfrm>
          <a:prstGeom prst="line">
            <a:avLst/>
          </a:prstGeom>
          <a:ln cap="flat" w="38100">
            <a:solidFill>
              <a:srgbClr val="FDE24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1" id="51"/>
          <p:cNvSpPr/>
          <p:nvPr/>
        </p:nvSpPr>
        <p:spPr>
          <a:xfrm flipH="true" flipV="true">
            <a:off x="14746425" y="3597165"/>
            <a:ext cx="771467" cy="0"/>
          </a:xfrm>
          <a:prstGeom prst="line">
            <a:avLst/>
          </a:prstGeom>
          <a:ln cap="flat" w="38100">
            <a:solidFill>
              <a:srgbClr val="FDE24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2" id="52"/>
          <p:cNvSpPr txBox="true"/>
          <p:nvPr/>
        </p:nvSpPr>
        <p:spPr>
          <a:xfrm rot="0">
            <a:off x="4963898" y="3881384"/>
            <a:ext cx="2935756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500">
                <a:solidFill>
                  <a:srgbClr val="747474"/>
                </a:solidFill>
                <a:latin typeface="Noto Sans"/>
                <a:ea typeface="Noto Sans"/>
              </a:rPr>
              <a:t>브랜드 컬러의 통일성, </a:t>
            </a:r>
          </a:p>
          <a:p>
            <a:pPr algn="ctr">
              <a:lnSpc>
                <a:spcPts val="2250"/>
              </a:lnSpc>
            </a:pPr>
            <a:r>
              <a:rPr lang="en-US" sz="1500">
                <a:solidFill>
                  <a:srgbClr val="747474"/>
                </a:solidFill>
                <a:ea typeface="Noto Sans"/>
              </a:rPr>
              <a:t>화려하면서도 깔끔한 디자인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9314711" y="3881384"/>
            <a:ext cx="2935756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500">
                <a:solidFill>
                  <a:srgbClr val="747474"/>
                </a:solidFill>
                <a:ea typeface="Noto Sans"/>
              </a:rPr>
              <a:t>간결하되 화려한 디자인 배치로</a:t>
            </a:r>
          </a:p>
          <a:p>
            <a:pPr algn="ctr">
              <a:lnSpc>
                <a:spcPts val="2250"/>
              </a:lnSpc>
            </a:pPr>
            <a:r>
              <a:rPr lang="en-US" sz="1500">
                <a:solidFill>
                  <a:srgbClr val="747474"/>
                </a:solidFill>
                <a:ea typeface="Noto Sans"/>
              </a:rPr>
              <a:t>사용자 경험 향상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3664281" y="3881384"/>
            <a:ext cx="2935756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500">
                <a:solidFill>
                  <a:srgbClr val="747474"/>
                </a:solidFill>
                <a:latin typeface="Noto Sans"/>
                <a:ea typeface="Noto Sans"/>
              </a:rPr>
              <a:t>PC/ Mobile화면 구현</a:t>
            </a:r>
          </a:p>
        </p:txBody>
      </p:sp>
      <p:sp>
        <p:nvSpPr>
          <p:cNvPr name="AutoShape 55" id="55"/>
          <p:cNvSpPr/>
          <p:nvPr/>
        </p:nvSpPr>
        <p:spPr>
          <a:xfrm flipH="true" flipV="true">
            <a:off x="3690738" y="7563765"/>
            <a:ext cx="964262" cy="0"/>
          </a:xfrm>
          <a:prstGeom prst="line">
            <a:avLst/>
          </a:prstGeom>
          <a:ln cap="flat" w="76200">
            <a:solidFill>
              <a:srgbClr val="F4F4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6" id="56"/>
          <p:cNvSpPr/>
          <p:nvPr/>
        </p:nvSpPr>
        <p:spPr>
          <a:xfrm flipH="true" flipV="true">
            <a:off x="3690738" y="3905432"/>
            <a:ext cx="964262" cy="0"/>
          </a:xfrm>
          <a:prstGeom prst="line">
            <a:avLst/>
          </a:prstGeom>
          <a:ln cap="flat" w="76200">
            <a:solidFill>
              <a:srgbClr val="F4F4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7" id="57"/>
          <p:cNvSpPr/>
          <p:nvPr/>
        </p:nvSpPr>
        <p:spPr>
          <a:xfrm>
            <a:off x="3690738" y="7185549"/>
            <a:ext cx="0" cy="649100"/>
          </a:xfrm>
          <a:prstGeom prst="line">
            <a:avLst/>
          </a:prstGeom>
          <a:ln cap="flat" w="38100">
            <a:solidFill>
              <a:srgbClr val="FDE24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8" id="58"/>
          <p:cNvSpPr/>
          <p:nvPr/>
        </p:nvSpPr>
        <p:spPr>
          <a:xfrm>
            <a:off x="3690738" y="3527216"/>
            <a:ext cx="0" cy="649100"/>
          </a:xfrm>
          <a:prstGeom prst="line">
            <a:avLst/>
          </a:prstGeom>
          <a:ln cap="flat" w="38100">
            <a:solidFill>
              <a:srgbClr val="FDE245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66800"/>
            <a:ext cx="587317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0"/>
              </a:lnSpc>
            </a:pPr>
            <a:r>
              <a:rPr lang="en-US" sz="3000">
                <a:solidFill>
                  <a:srgbClr val="000000"/>
                </a:solidFill>
                <a:latin typeface="Montserrat Classic Bold"/>
                <a:ea typeface="Montserrat Classic Bold"/>
              </a:rPr>
              <a:t>04. 배포 및 작업 순서</a:t>
            </a:r>
          </a:p>
        </p:txBody>
      </p:sp>
      <p:sp>
        <p:nvSpPr>
          <p:cNvPr name="AutoShape 3" id="3"/>
          <p:cNvSpPr/>
          <p:nvPr/>
        </p:nvSpPr>
        <p:spPr>
          <a:xfrm>
            <a:off x="4722882" y="1236345"/>
            <a:ext cx="12536418" cy="0"/>
          </a:xfrm>
          <a:prstGeom prst="line">
            <a:avLst/>
          </a:prstGeom>
          <a:ln cap="flat" w="38100">
            <a:solidFill>
              <a:srgbClr val="FDE245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028700" y="4359932"/>
          <a:ext cx="16230600" cy="4720573"/>
        </p:xfrm>
        <a:graphic>
          <a:graphicData uri="http://schemas.openxmlformats.org/drawingml/2006/table">
            <a:tbl>
              <a:tblPr/>
              <a:tblGrid>
                <a:gridCol w="2705100"/>
                <a:gridCol w="2705100"/>
                <a:gridCol w="2705100"/>
                <a:gridCol w="2705100"/>
                <a:gridCol w="2705100"/>
                <a:gridCol w="2705100"/>
              </a:tblGrid>
              <a:tr h="393701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</a:tr>
            </a:tbl>
          </a:graphicData>
        </a:graphic>
      </p:graphicFrame>
      <p:sp>
        <p:nvSpPr>
          <p:cNvPr name="AutoShape 5" id="5"/>
          <p:cNvSpPr/>
          <p:nvPr/>
        </p:nvSpPr>
        <p:spPr>
          <a:xfrm>
            <a:off x="1028700" y="4378982"/>
            <a:ext cx="16230600" cy="0"/>
          </a:xfrm>
          <a:prstGeom prst="line">
            <a:avLst/>
          </a:prstGeom>
          <a:ln cap="flat" w="38100">
            <a:solidFill>
              <a:srgbClr val="FDE24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321372" y="879863"/>
            <a:ext cx="1937928" cy="751063"/>
          </a:xfrm>
          <a:custGeom>
            <a:avLst/>
            <a:gdLst/>
            <a:ahLst/>
            <a:cxnLst/>
            <a:rect r="r" b="b" t="t" l="l"/>
            <a:pathLst>
              <a:path h="751063" w="1937928">
                <a:moveTo>
                  <a:pt x="0" y="0"/>
                </a:moveTo>
                <a:lnTo>
                  <a:pt x="1937928" y="0"/>
                </a:lnTo>
                <a:lnTo>
                  <a:pt x="1937928" y="751064"/>
                </a:lnTo>
                <a:lnTo>
                  <a:pt x="0" y="7510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141318" y="2653692"/>
            <a:ext cx="463108" cy="463108"/>
          </a:xfrm>
          <a:custGeom>
            <a:avLst/>
            <a:gdLst/>
            <a:ahLst/>
            <a:cxnLst/>
            <a:rect r="r" b="b" t="t" l="l"/>
            <a:pathLst>
              <a:path h="463108" w="463108">
                <a:moveTo>
                  <a:pt x="0" y="0"/>
                </a:moveTo>
                <a:lnTo>
                  <a:pt x="463108" y="0"/>
                </a:lnTo>
                <a:lnTo>
                  <a:pt x="463108" y="463107"/>
                </a:lnTo>
                <a:lnTo>
                  <a:pt x="0" y="4631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25706" y="5189071"/>
            <a:ext cx="1347671" cy="1365044"/>
          </a:xfrm>
          <a:custGeom>
            <a:avLst/>
            <a:gdLst/>
            <a:ahLst/>
            <a:cxnLst/>
            <a:rect r="r" b="b" t="t" l="l"/>
            <a:pathLst>
              <a:path h="1365044" w="1347671">
                <a:moveTo>
                  <a:pt x="0" y="0"/>
                </a:moveTo>
                <a:lnTo>
                  <a:pt x="1347671" y="0"/>
                </a:lnTo>
                <a:lnTo>
                  <a:pt x="1347671" y="1365044"/>
                </a:lnTo>
                <a:lnTo>
                  <a:pt x="0" y="13650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976868" y="5277777"/>
            <a:ext cx="2155823" cy="1442441"/>
          </a:xfrm>
          <a:custGeom>
            <a:avLst/>
            <a:gdLst/>
            <a:ahLst/>
            <a:cxnLst/>
            <a:rect r="r" b="b" t="t" l="l"/>
            <a:pathLst>
              <a:path h="1442441" w="2155823">
                <a:moveTo>
                  <a:pt x="0" y="0"/>
                </a:moveTo>
                <a:lnTo>
                  <a:pt x="2155822" y="0"/>
                </a:lnTo>
                <a:lnTo>
                  <a:pt x="2155822" y="1442442"/>
                </a:lnTo>
                <a:lnTo>
                  <a:pt x="0" y="14424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106420" y="5277777"/>
            <a:ext cx="1340545" cy="1357826"/>
          </a:xfrm>
          <a:custGeom>
            <a:avLst/>
            <a:gdLst/>
            <a:ahLst/>
            <a:cxnLst/>
            <a:rect r="r" b="b" t="t" l="l"/>
            <a:pathLst>
              <a:path h="1357826" w="1340545">
                <a:moveTo>
                  <a:pt x="0" y="0"/>
                </a:moveTo>
                <a:lnTo>
                  <a:pt x="1340544" y="0"/>
                </a:lnTo>
                <a:lnTo>
                  <a:pt x="1340544" y="1357827"/>
                </a:lnTo>
                <a:lnTo>
                  <a:pt x="0" y="13578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756781" y="5374071"/>
            <a:ext cx="1357826" cy="1357826"/>
          </a:xfrm>
          <a:custGeom>
            <a:avLst/>
            <a:gdLst/>
            <a:ahLst/>
            <a:cxnLst/>
            <a:rect r="r" b="b" t="t" l="l"/>
            <a:pathLst>
              <a:path h="1357826" w="1357826">
                <a:moveTo>
                  <a:pt x="0" y="0"/>
                </a:moveTo>
                <a:lnTo>
                  <a:pt x="1357826" y="0"/>
                </a:lnTo>
                <a:lnTo>
                  <a:pt x="1357826" y="1357826"/>
                </a:lnTo>
                <a:lnTo>
                  <a:pt x="0" y="13578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29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481397" y="5374071"/>
            <a:ext cx="1365044" cy="1365044"/>
          </a:xfrm>
          <a:custGeom>
            <a:avLst/>
            <a:gdLst/>
            <a:ahLst/>
            <a:cxnLst/>
            <a:rect r="r" b="b" t="t" l="l"/>
            <a:pathLst>
              <a:path h="1365044" w="1365044">
                <a:moveTo>
                  <a:pt x="0" y="0"/>
                </a:moveTo>
                <a:lnTo>
                  <a:pt x="1365044" y="0"/>
                </a:lnTo>
                <a:lnTo>
                  <a:pt x="1365044" y="1365044"/>
                </a:lnTo>
                <a:lnTo>
                  <a:pt x="0" y="136504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28000"/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032490" y="5440035"/>
            <a:ext cx="1725734" cy="1233116"/>
          </a:xfrm>
          <a:custGeom>
            <a:avLst/>
            <a:gdLst/>
            <a:ahLst/>
            <a:cxnLst/>
            <a:rect r="r" b="b" t="t" l="l"/>
            <a:pathLst>
              <a:path h="1233116" w="1725734">
                <a:moveTo>
                  <a:pt x="0" y="0"/>
                </a:moveTo>
                <a:lnTo>
                  <a:pt x="1725734" y="0"/>
                </a:lnTo>
                <a:lnTo>
                  <a:pt x="1725734" y="1233116"/>
                </a:lnTo>
                <a:lnTo>
                  <a:pt x="0" y="123311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10047" y="7669836"/>
            <a:ext cx="2178988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499">
                <a:solidFill>
                  <a:srgbClr val="000000"/>
                </a:solidFill>
                <a:latin typeface="Noto Sans"/>
                <a:ea typeface="Noto Sans"/>
              </a:rPr>
              <a:t>브랜드 아이덴티티, 사용자 경험, 시각적 디자인 방향성 설정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0047" y="7174145"/>
            <a:ext cx="2178988" cy="33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9"/>
              </a:lnSpc>
            </a:pPr>
            <a:r>
              <a:rPr lang="en-US" sz="1899">
                <a:solidFill>
                  <a:srgbClr val="000000"/>
                </a:solidFill>
                <a:ea typeface="Noto Sans Bold"/>
              </a:rPr>
              <a:t>디자인 방향성 설정</a:t>
            </a:r>
            <a:r>
              <a:rPr lang="en-US" sz="1899">
                <a:solidFill>
                  <a:srgbClr val="000000"/>
                </a:solidFill>
                <a:latin typeface="Noto Sans"/>
              </a:rPr>
              <a:t>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65285" y="7669836"/>
            <a:ext cx="2178988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499">
                <a:solidFill>
                  <a:srgbClr val="000000"/>
                </a:solidFill>
                <a:latin typeface="Noto Sans"/>
                <a:ea typeface="Noto Sans"/>
              </a:rPr>
              <a:t>웹사이트의 전체 레이아웃과 페이지 구조 설계, 각 페이지의 기능과 요소를 나타내는 와이어프레임 작성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964290" y="7174145"/>
            <a:ext cx="2178988" cy="33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9"/>
              </a:lnSpc>
            </a:pPr>
            <a:r>
              <a:rPr lang="en-US" sz="1899">
                <a:solidFill>
                  <a:srgbClr val="000000"/>
                </a:solidFill>
                <a:ea typeface="Noto Sans Bold"/>
              </a:rPr>
              <a:t>와이어프레임 제작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687198" y="7669836"/>
            <a:ext cx="2178988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499">
                <a:solidFill>
                  <a:srgbClr val="000000"/>
                </a:solidFill>
                <a:latin typeface="Noto Sans"/>
                <a:ea typeface="Noto Sans"/>
              </a:rPr>
              <a:t> 브랜드 컬러, 폰트, 아이콘 및 UI 요소 등의 스타일 </a:t>
            </a:r>
          </a:p>
          <a:p>
            <a:pPr algn="l">
              <a:lnSpc>
                <a:spcPts val="2249"/>
              </a:lnSpc>
            </a:pPr>
            <a:r>
              <a:rPr lang="en-US" sz="1499">
                <a:solidFill>
                  <a:srgbClr val="000000"/>
                </a:solidFill>
                <a:ea typeface="Noto Sans"/>
              </a:rPr>
              <a:t>가이드 정의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687198" y="7174145"/>
            <a:ext cx="2178988" cy="33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9"/>
              </a:lnSpc>
            </a:pPr>
            <a:r>
              <a:rPr lang="en-US" sz="1899">
                <a:solidFill>
                  <a:srgbClr val="000000"/>
                </a:solidFill>
                <a:ea typeface="Noto Sans Bold"/>
              </a:rPr>
              <a:t>스타일가이드 설계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46200" y="7669836"/>
            <a:ext cx="2178988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499">
                <a:solidFill>
                  <a:srgbClr val="000000"/>
                </a:solidFill>
                <a:latin typeface="Noto Sans"/>
                <a:ea typeface="Noto Sans"/>
              </a:rPr>
              <a:t>코드 구현을 위한 HTML 요소들의 네이밍 규칙, CSS 스타일링 방법 가이드라인 </a:t>
            </a:r>
          </a:p>
          <a:p>
            <a:pPr algn="l">
              <a:lnSpc>
                <a:spcPts val="2249"/>
              </a:lnSpc>
            </a:pPr>
            <a:r>
              <a:rPr lang="en-US" sz="1499">
                <a:solidFill>
                  <a:srgbClr val="000000"/>
                </a:solidFill>
                <a:ea typeface="Noto Sans"/>
              </a:rPr>
              <a:t>설계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443319" y="7174145"/>
            <a:ext cx="2178988" cy="33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9"/>
              </a:lnSpc>
            </a:pPr>
            <a:r>
              <a:rPr lang="en-US" sz="1899">
                <a:solidFill>
                  <a:srgbClr val="000000"/>
                </a:solidFill>
                <a:ea typeface="Noto Sans Bold"/>
              </a:rPr>
              <a:t>퍼블리싱 가이드라인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074425" y="7669836"/>
            <a:ext cx="2178988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499">
                <a:solidFill>
                  <a:srgbClr val="000000"/>
                </a:solidFill>
                <a:latin typeface="Noto Sans"/>
                <a:ea typeface="Noto Sans"/>
              </a:rPr>
              <a:t>프로젝트의 파일과 폴더 구성, 용이한 폴더관리를 위한 정리된 디렉토리 구조를 </a:t>
            </a:r>
          </a:p>
          <a:p>
            <a:pPr algn="l">
              <a:lnSpc>
                <a:spcPts val="2249"/>
              </a:lnSpc>
            </a:pPr>
            <a:r>
              <a:rPr lang="en-US" sz="1499">
                <a:solidFill>
                  <a:srgbClr val="000000"/>
                </a:solidFill>
                <a:ea typeface="Noto Sans"/>
              </a:rPr>
              <a:t>유지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074425" y="7174145"/>
            <a:ext cx="2178988" cy="33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9"/>
              </a:lnSpc>
            </a:pPr>
            <a:r>
              <a:rPr lang="en-US" sz="1899">
                <a:solidFill>
                  <a:srgbClr val="000000"/>
                </a:solidFill>
                <a:ea typeface="Noto Sans Bold"/>
              </a:rPr>
              <a:t>디렉토리 구성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805863" y="7669836"/>
            <a:ext cx="2178988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499">
                <a:solidFill>
                  <a:srgbClr val="000000"/>
                </a:solidFill>
                <a:latin typeface="Noto Sans"/>
                <a:ea typeface="Noto Sans"/>
              </a:rPr>
              <a:t> 와이어 프레임과 디자인 스타일 가이드, 퍼블리싱 가이드라인을 기반으로 코드 </a:t>
            </a:r>
          </a:p>
          <a:p>
            <a:pPr algn="l">
              <a:lnSpc>
                <a:spcPts val="2249"/>
              </a:lnSpc>
            </a:pPr>
            <a:r>
              <a:rPr lang="en-US" sz="1499">
                <a:solidFill>
                  <a:srgbClr val="000000"/>
                </a:solidFill>
                <a:ea typeface="Noto Sans"/>
              </a:rPr>
              <a:t>작성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805863" y="6901730"/>
            <a:ext cx="2178988" cy="61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9"/>
              </a:lnSpc>
            </a:pPr>
            <a:r>
              <a:rPr lang="en-US" sz="1699">
                <a:solidFill>
                  <a:srgbClr val="000000"/>
                </a:solidFill>
                <a:latin typeface="Noto Sans Bold"/>
                <a:ea typeface="Noto Sans Bold"/>
              </a:rPr>
              <a:t>Html, CSS, JS(jQuery) 제작</a:t>
            </a:r>
            <a:r>
              <a:rPr lang="en-US" sz="1699">
                <a:solidFill>
                  <a:srgbClr val="000000"/>
                </a:solidFill>
                <a:latin typeface="Noto Sans"/>
              </a:rPr>
              <a:t>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8700" y="2751734"/>
            <a:ext cx="8414619" cy="509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13"/>
              </a:lnSpc>
            </a:pPr>
            <a:r>
              <a:rPr lang="en-US" sz="1899">
                <a:solidFill>
                  <a:srgbClr val="000000"/>
                </a:solidFill>
                <a:latin typeface="Noto Sans"/>
                <a:ea typeface="Noto Sans"/>
              </a:rPr>
              <a:t>배포: 클라우드 플랫폼 또는 호스팅 서비스 GITHUB ORGANIZATION </a:t>
            </a:r>
          </a:p>
          <a:p>
            <a:pPr algn="l">
              <a:lnSpc>
                <a:spcPts val="2013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00" y="3957090"/>
            <a:ext cx="2159579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ea typeface="Noto Sans Bold"/>
              </a:rPr>
              <a:t>작업순서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188279" y="4550432"/>
            <a:ext cx="46127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</a:rPr>
              <a:t>01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912641" y="4550432"/>
            <a:ext cx="46127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</a:rPr>
              <a:t>02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604426" y="4550432"/>
            <a:ext cx="46127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</a:rPr>
              <a:t>03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294551" y="4550432"/>
            <a:ext cx="46127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</a:rPr>
              <a:t>04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022776" y="4550432"/>
            <a:ext cx="46127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</a:rPr>
              <a:t>05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6674800" y="4550432"/>
            <a:ext cx="46127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oto Sans Bold"/>
              </a:rPr>
              <a:t>06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66800"/>
            <a:ext cx="5873170" cy="415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0"/>
              </a:lnSpc>
            </a:pPr>
            <a:r>
              <a:rPr lang="en-US" sz="3000">
                <a:solidFill>
                  <a:srgbClr val="000000"/>
                </a:solidFill>
                <a:latin typeface="Montserrat Classic Bold"/>
                <a:ea typeface="Montserrat Classic Bold"/>
              </a:rPr>
              <a:t>05. 디자인 스타일 가이드</a:t>
            </a:r>
          </a:p>
        </p:txBody>
      </p:sp>
      <p:sp>
        <p:nvSpPr>
          <p:cNvPr name="AutoShape 3" id="3"/>
          <p:cNvSpPr/>
          <p:nvPr/>
        </p:nvSpPr>
        <p:spPr>
          <a:xfrm>
            <a:off x="5837026" y="1236345"/>
            <a:ext cx="11422274" cy="0"/>
          </a:xfrm>
          <a:prstGeom prst="line">
            <a:avLst/>
          </a:prstGeom>
          <a:ln cap="flat" w="38100">
            <a:solidFill>
              <a:srgbClr val="FDE24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321372" y="879863"/>
            <a:ext cx="1937928" cy="751063"/>
          </a:xfrm>
          <a:custGeom>
            <a:avLst/>
            <a:gdLst/>
            <a:ahLst/>
            <a:cxnLst/>
            <a:rect r="r" b="b" t="t" l="l"/>
            <a:pathLst>
              <a:path h="751063" w="1937928">
                <a:moveTo>
                  <a:pt x="0" y="0"/>
                </a:moveTo>
                <a:lnTo>
                  <a:pt x="1937928" y="0"/>
                </a:lnTo>
                <a:lnTo>
                  <a:pt x="1937928" y="751064"/>
                </a:lnTo>
                <a:lnTo>
                  <a:pt x="0" y="7510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9792112" y="3229850"/>
            <a:ext cx="5325466" cy="35969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122589" y="3229850"/>
            <a:ext cx="5325466" cy="35969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061199" y="6126746"/>
            <a:ext cx="5325466" cy="35969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9792144" y="6173045"/>
            <a:ext cx="5325466" cy="35969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61070" y="7191480"/>
            <a:ext cx="1416315" cy="1416315"/>
          </a:xfrm>
          <a:custGeom>
            <a:avLst/>
            <a:gdLst/>
            <a:ahLst/>
            <a:cxnLst/>
            <a:rect r="r" b="b" t="t" l="l"/>
            <a:pathLst>
              <a:path h="1416315" w="1416315">
                <a:moveTo>
                  <a:pt x="0" y="0"/>
                </a:moveTo>
                <a:lnTo>
                  <a:pt x="1416315" y="0"/>
                </a:lnTo>
                <a:lnTo>
                  <a:pt x="1416315" y="1416316"/>
                </a:lnTo>
                <a:lnTo>
                  <a:pt x="0" y="14163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372579" y="7222455"/>
            <a:ext cx="1416315" cy="1416315"/>
          </a:xfrm>
          <a:custGeom>
            <a:avLst/>
            <a:gdLst/>
            <a:ahLst/>
            <a:cxnLst/>
            <a:rect r="r" b="b" t="t" l="l"/>
            <a:pathLst>
              <a:path h="1416315" w="1416315">
                <a:moveTo>
                  <a:pt x="0" y="0"/>
                </a:moveTo>
                <a:lnTo>
                  <a:pt x="1416315" y="0"/>
                </a:lnTo>
                <a:lnTo>
                  <a:pt x="1416315" y="1416315"/>
                </a:lnTo>
                <a:lnTo>
                  <a:pt x="0" y="14163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686481" y="7222455"/>
            <a:ext cx="1416315" cy="1416315"/>
          </a:xfrm>
          <a:custGeom>
            <a:avLst/>
            <a:gdLst/>
            <a:ahLst/>
            <a:cxnLst/>
            <a:rect r="r" b="b" t="t" l="l"/>
            <a:pathLst>
              <a:path h="1416315" w="1416315">
                <a:moveTo>
                  <a:pt x="0" y="0"/>
                </a:moveTo>
                <a:lnTo>
                  <a:pt x="1416315" y="0"/>
                </a:lnTo>
                <a:lnTo>
                  <a:pt x="1416315" y="1416315"/>
                </a:lnTo>
                <a:lnTo>
                  <a:pt x="0" y="14163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981332" y="7222455"/>
            <a:ext cx="1416315" cy="1416315"/>
          </a:xfrm>
          <a:custGeom>
            <a:avLst/>
            <a:gdLst/>
            <a:ahLst/>
            <a:cxnLst/>
            <a:rect r="r" b="b" t="t" l="l"/>
            <a:pathLst>
              <a:path h="1416315" w="1416315">
                <a:moveTo>
                  <a:pt x="0" y="0"/>
                </a:moveTo>
                <a:lnTo>
                  <a:pt x="1416316" y="0"/>
                </a:lnTo>
                <a:lnTo>
                  <a:pt x="1416316" y="1416315"/>
                </a:lnTo>
                <a:lnTo>
                  <a:pt x="0" y="14163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276184" y="7222455"/>
            <a:ext cx="1416315" cy="1416315"/>
          </a:xfrm>
          <a:custGeom>
            <a:avLst/>
            <a:gdLst/>
            <a:ahLst/>
            <a:cxnLst/>
            <a:rect r="r" b="b" t="t" l="l"/>
            <a:pathLst>
              <a:path h="1416315" w="1416315">
                <a:moveTo>
                  <a:pt x="0" y="0"/>
                </a:moveTo>
                <a:lnTo>
                  <a:pt x="1416315" y="0"/>
                </a:lnTo>
                <a:lnTo>
                  <a:pt x="1416315" y="1416315"/>
                </a:lnTo>
                <a:lnTo>
                  <a:pt x="0" y="14163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61199" y="7211749"/>
            <a:ext cx="1209127" cy="120912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DE24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14300"/>
              <a:ext cx="812800" cy="927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372579" y="7211749"/>
            <a:ext cx="1209127" cy="120912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D7645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14300"/>
              <a:ext cx="812800" cy="927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686481" y="7211749"/>
            <a:ext cx="1209127" cy="1209127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E555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14300"/>
              <a:ext cx="812800" cy="927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4981332" y="7211749"/>
            <a:ext cx="1209127" cy="1209127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F9EAA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14300"/>
              <a:ext cx="812800" cy="927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6276184" y="7211749"/>
            <a:ext cx="1209127" cy="1209127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14300"/>
              <a:ext cx="812800" cy="927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3387714" y="3868946"/>
            <a:ext cx="2263896" cy="615497"/>
          </a:xfrm>
          <a:custGeom>
            <a:avLst/>
            <a:gdLst/>
            <a:ahLst/>
            <a:cxnLst/>
            <a:rect r="r" b="b" t="t" l="l"/>
            <a:pathLst>
              <a:path h="615497" w="2263896">
                <a:moveTo>
                  <a:pt x="0" y="0"/>
                </a:moveTo>
                <a:lnTo>
                  <a:pt x="2263896" y="0"/>
                </a:lnTo>
                <a:lnTo>
                  <a:pt x="2263896" y="615496"/>
                </a:lnTo>
                <a:lnTo>
                  <a:pt x="0" y="6154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3427883" y="4334976"/>
            <a:ext cx="2223727" cy="746426"/>
          </a:xfrm>
          <a:custGeom>
            <a:avLst/>
            <a:gdLst/>
            <a:ahLst/>
            <a:cxnLst/>
            <a:rect r="r" b="b" t="t" l="l"/>
            <a:pathLst>
              <a:path h="746426" w="2223727">
                <a:moveTo>
                  <a:pt x="0" y="0"/>
                </a:moveTo>
                <a:lnTo>
                  <a:pt x="2223727" y="0"/>
                </a:lnTo>
                <a:lnTo>
                  <a:pt x="2223727" y="746426"/>
                </a:lnTo>
                <a:lnTo>
                  <a:pt x="0" y="7464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0727559" y="7217511"/>
            <a:ext cx="469639" cy="465941"/>
          </a:xfrm>
          <a:custGeom>
            <a:avLst/>
            <a:gdLst/>
            <a:ahLst/>
            <a:cxnLst/>
            <a:rect r="r" b="b" t="t" l="l"/>
            <a:pathLst>
              <a:path h="465941" w="469639">
                <a:moveTo>
                  <a:pt x="0" y="0"/>
                </a:moveTo>
                <a:lnTo>
                  <a:pt x="469638" y="0"/>
                </a:lnTo>
                <a:lnTo>
                  <a:pt x="469638" y="465941"/>
                </a:lnTo>
                <a:lnTo>
                  <a:pt x="0" y="4659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1423041" y="8423984"/>
            <a:ext cx="574252" cy="574252"/>
          </a:xfrm>
          <a:custGeom>
            <a:avLst/>
            <a:gdLst/>
            <a:ahLst/>
            <a:cxnLst/>
            <a:rect r="r" b="b" t="t" l="l"/>
            <a:pathLst>
              <a:path h="574252" w="574252">
                <a:moveTo>
                  <a:pt x="0" y="0"/>
                </a:moveTo>
                <a:lnTo>
                  <a:pt x="574252" y="0"/>
                </a:lnTo>
                <a:lnTo>
                  <a:pt x="574252" y="574252"/>
                </a:lnTo>
                <a:lnTo>
                  <a:pt x="0" y="5742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0698594" y="8613557"/>
            <a:ext cx="498604" cy="195106"/>
          </a:xfrm>
          <a:custGeom>
            <a:avLst/>
            <a:gdLst/>
            <a:ahLst/>
            <a:cxnLst/>
            <a:rect r="r" b="b" t="t" l="l"/>
            <a:pathLst>
              <a:path h="195106" w="498604">
                <a:moveTo>
                  <a:pt x="0" y="0"/>
                </a:moveTo>
                <a:lnTo>
                  <a:pt x="498603" y="0"/>
                </a:lnTo>
                <a:lnTo>
                  <a:pt x="498603" y="195106"/>
                </a:lnTo>
                <a:lnTo>
                  <a:pt x="0" y="1951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3034580" y="7901995"/>
            <a:ext cx="393303" cy="393303"/>
          </a:xfrm>
          <a:custGeom>
            <a:avLst/>
            <a:gdLst/>
            <a:ahLst/>
            <a:cxnLst/>
            <a:rect r="r" b="b" t="t" l="l"/>
            <a:pathLst>
              <a:path h="393303" w="393303">
                <a:moveTo>
                  <a:pt x="0" y="0"/>
                </a:moveTo>
                <a:lnTo>
                  <a:pt x="393303" y="0"/>
                </a:lnTo>
                <a:lnTo>
                  <a:pt x="393303" y="393303"/>
                </a:lnTo>
                <a:lnTo>
                  <a:pt x="0" y="3933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2294232" y="7893693"/>
            <a:ext cx="442040" cy="442040"/>
          </a:xfrm>
          <a:custGeom>
            <a:avLst/>
            <a:gdLst/>
            <a:ahLst/>
            <a:cxnLst/>
            <a:rect r="r" b="b" t="t" l="l"/>
            <a:pathLst>
              <a:path h="442040" w="442040">
                <a:moveTo>
                  <a:pt x="0" y="0"/>
                </a:moveTo>
                <a:lnTo>
                  <a:pt x="442040" y="0"/>
                </a:lnTo>
                <a:lnTo>
                  <a:pt x="442040" y="442041"/>
                </a:lnTo>
                <a:lnTo>
                  <a:pt x="0" y="44204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9948996" y="8423984"/>
            <a:ext cx="574252" cy="574252"/>
          </a:xfrm>
          <a:custGeom>
            <a:avLst/>
            <a:gdLst/>
            <a:ahLst/>
            <a:cxnLst/>
            <a:rect r="r" b="b" t="t" l="l"/>
            <a:pathLst>
              <a:path h="574252" w="574252">
                <a:moveTo>
                  <a:pt x="0" y="0"/>
                </a:moveTo>
                <a:lnTo>
                  <a:pt x="574251" y="0"/>
                </a:lnTo>
                <a:lnTo>
                  <a:pt x="574251" y="574252"/>
                </a:lnTo>
                <a:lnTo>
                  <a:pt x="0" y="57425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3723158" y="7915766"/>
            <a:ext cx="347472" cy="365760"/>
          </a:xfrm>
          <a:custGeom>
            <a:avLst/>
            <a:gdLst/>
            <a:ahLst/>
            <a:cxnLst/>
            <a:rect r="r" b="b" t="t" l="l"/>
            <a:pathLst>
              <a:path h="365760" w="347472">
                <a:moveTo>
                  <a:pt x="0" y="0"/>
                </a:moveTo>
                <a:lnTo>
                  <a:pt x="347472" y="0"/>
                </a:lnTo>
                <a:lnTo>
                  <a:pt x="347472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2225893" y="8469331"/>
            <a:ext cx="574252" cy="574252"/>
          </a:xfrm>
          <a:custGeom>
            <a:avLst/>
            <a:gdLst/>
            <a:ahLst/>
            <a:cxnLst/>
            <a:rect r="r" b="b" t="t" l="l"/>
            <a:pathLst>
              <a:path h="574252" w="574252">
                <a:moveTo>
                  <a:pt x="0" y="0"/>
                </a:moveTo>
                <a:lnTo>
                  <a:pt x="574252" y="0"/>
                </a:lnTo>
                <a:lnTo>
                  <a:pt x="574252" y="574251"/>
                </a:lnTo>
                <a:lnTo>
                  <a:pt x="0" y="57425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9890114" y="7757818"/>
            <a:ext cx="633134" cy="666167"/>
          </a:xfrm>
          <a:custGeom>
            <a:avLst/>
            <a:gdLst/>
            <a:ahLst/>
            <a:cxnLst/>
            <a:rect r="r" b="b" t="t" l="l"/>
            <a:pathLst>
              <a:path h="666167" w="633134">
                <a:moveTo>
                  <a:pt x="0" y="0"/>
                </a:moveTo>
                <a:lnTo>
                  <a:pt x="633133" y="0"/>
                </a:lnTo>
                <a:lnTo>
                  <a:pt x="633133" y="666166"/>
                </a:lnTo>
                <a:lnTo>
                  <a:pt x="0" y="66616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9973710" y="7237780"/>
            <a:ext cx="465941" cy="465941"/>
          </a:xfrm>
          <a:custGeom>
            <a:avLst/>
            <a:gdLst/>
            <a:ahLst/>
            <a:cxnLst/>
            <a:rect r="r" b="b" t="t" l="l"/>
            <a:pathLst>
              <a:path h="465941" w="465941">
                <a:moveTo>
                  <a:pt x="0" y="0"/>
                </a:moveTo>
                <a:lnTo>
                  <a:pt x="465941" y="0"/>
                </a:lnTo>
                <a:lnTo>
                  <a:pt x="465941" y="465940"/>
                </a:lnTo>
                <a:lnTo>
                  <a:pt x="0" y="46594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0677791" y="7820933"/>
            <a:ext cx="569175" cy="555427"/>
          </a:xfrm>
          <a:custGeom>
            <a:avLst/>
            <a:gdLst/>
            <a:ahLst/>
            <a:cxnLst/>
            <a:rect r="r" b="b" t="t" l="l"/>
            <a:pathLst>
              <a:path h="555427" w="569175">
                <a:moveTo>
                  <a:pt x="0" y="0"/>
                </a:moveTo>
                <a:lnTo>
                  <a:pt x="569174" y="0"/>
                </a:lnTo>
                <a:lnTo>
                  <a:pt x="569174" y="555426"/>
                </a:lnTo>
                <a:lnTo>
                  <a:pt x="0" y="55542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1464344" y="7217511"/>
            <a:ext cx="2269973" cy="586340"/>
          </a:xfrm>
          <a:custGeom>
            <a:avLst/>
            <a:gdLst/>
            <a:ahLst/>
            <a:cxnLst/>
            <a:rect r="r" b="b" t="t" l="l"/>
            <a:pathLst>
              <a:path h="586340" w="2269973">
                <a:moveTo>
                  <a:pt x="0" y="0"/>
                </a:moveTo>
                <a:lnTo>
                  <a:pt x="2269974" y="0"/>
                </a:lnTo>
                <a:lnTo>
                  <a:pt x="2269974" y="586340"/>
                </a:lnTo>
                <a:lnTo>
                  <a:pt x="0" y="58634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11399365" y="7805443"/>
            <a:ext cx="621604" cy="618542"/>
          </a:xfrm>
          <a:custGeom>
            <a:avLst/>
            <a:gdLst/>
            <a:ahLst/>
            <a:cxnLst/>
            <a:rect r="r" b="b" t="t" l="l"/>
            <a:pathLst>
              <a:path h="618542" w="621604">
                <a:moveTo>
                  <a:pt x="0" y="0"/>
                </a:moveTo>
                <a:lnTo>
                  <a:pt x="621604" y="0"/>
                </a:lnTo>
                <a:lnTo>
                  <a:pt x="621604" y="618541"/>
                </a:lnTo>
                <a:lnTo>
                  <a:pt x="0" y="618541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3846951" y="7289902"/>
            <a:ext cx="972298" cy="393549"/>
          </a:xfrm>
          <a:custGeom>
            <a:avLst/>
            <a:gdLst/>
            <a:ahLst/>
            <a:cxnLst/>
            <a:rect r="r" b="b" t="t" l="l"/>
            <a:pathLst>
              <a:path h="393549" w="972298">
                <a:moveTo>
                  <a:pt x="0" y="0"/>
                </a:moveTo>
                <a:lnTo>
                  <a:pt x="972298" y="0"/>
                </a:lnTo>
                <a:lnTo>
                  <a:pt x="972298" y="393550"/>
                </a:lnTo>
                <a:lnTo>
                  <a:pt x="0" y="393550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grpSp>
        <p:nvGrpSpPr>
          <p:cNvPr name="Group 45" id="45"/>
          <p:cNvGrpSpPr/>
          <p:nvPr/>
        </p:nvGrpSpPr>
        <p:grpSpPr>
          <a:xfrm rot="0">
            <a:off x="1239214" y="3546321"/>
            <a:ext cx="1733330" cy="578084"/>
            <a:chOff x="0" y="0"/>
            <a:chExt cx="456515" cy="152253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456515" cy="152253"/>
            </a:xfrm>
            <a:custGeom>
              <a:avLst/>
              <a:gdLst/>
              <a:ahLst/>
              <a:cxnLst/>
              <a:rect r="r" b="b" t="t" l="l"/>
              <a:pathLst>
                <a:path h="152253" w="456515">
                  <a:moveTo>
                    <a:pt x="76126" y="0"/>
                  </a:moveTo>
                  <a:lnTo>
                    <a:pt x="380388" y="0"/>
                  </a:lnTo>
                  <a:cubicBezTo>
                    <a:pt x="422432" y="0"/>
                    <a:pt x="456515" y="34083"/>
                    <a:pt x="456515" y="76126"/>
                  </a:cubicBezTo>
                  <a:lnTo>
                    <a:pt x="456515" y="76126"/>
                  </a:lnTo>
                  <a:cubicBezTo>
                    <a:pt x="456515" y="118170"/>
                    <a:pt x="422432" y="152253"/>
                    <a:pt x="380388" y="152253"/>
                  </a:cubicBezTo>
                  <a:lnTo>
                    <a:pt x="76126" y="152253"/>
                  </a:lnTo>
                  <a:cubicBezTo>
                    <a:pt x="34083" y="152253"/>
                    <a:pt x="0" y="118170"/>
                    <a:pt x="0" y="76126"/>
                  </a:cubicBezTo>
                  <a:lnTo>
                    <a:pt x="0" y="76126"/>
                  </a:lnTo>
                  <a:cubicBezTo>
                    <a:pt x="0" y="34083"/>
                    <a:pt x="34083" y="0"/>
                    <a:pt x="761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28575"/>
              <a:ext cx="456515" cy="1236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38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5086107" y="3579903"/>
            <a:ext cx="1733330" cy="578084"/>
            <a:chOff x="0" y="0"/>
            <a:chExt cx="456515" cy="152253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456515" cy="152253"/>
            </a:xfrm>
            <a:custGeom>
              <a:avLst/>
              <a:gdLst/>
              <a:ahLst/>
              <a:cxnLst/>
              <a:rect r="r" b="b" t="t" l="l"/>
              <a:pathLst>
                <a:path h="152253" w="456515">
                  <a:moveTo>
                    <a:pt x="76126" y="0"/>
                  </a:moveTo>
                  <a:lnTo>
                    <a:pt x="380388" y="0"/>
                  </a:lnTo>
                  <a:cubicBezTo>
                    <a:pt x="422432" y="0"/>
                    <a:pt x="456515" y="34083"/>
                    <a:pt x="456515" y="76126"/>
                  </a:cubicBezTo>
                  <a:lnTo>
                    <a:pt x="456515" y="76126"/>
                  </a:lnTo>
                  <a:cubicBezTo>
                    <a:pt x="456515" y="118170"/>
                    <a:pt x="422432" y="152253"/>
                    <a:pt x="380388" y="152253"/>
                  </a:cubicBezTo>
                  <a:lnTo>
                    <a:pt x="76126" y="152253"/>
                  </a:lnTo>
                  <a:cubicBezTo>
                    <a:pt x="34083" y="152253"/>
                    <a:pt x="0" y="118170"/>
                    <a:pt x="0" y="76126"/>
                  </a:cubicBezTo>
                  <a:lnTo>
                    <a:pt x="0" y="76126"/>
                  </a:lnTo>
                  <a:cubicBezTo>
                    <a:pt x="0" y="34083"/>
                    <a:pt x="34083" y="0"/>
                    <a:pt x="761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28575"/>
              <a:ext cx="456515" cy="1236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38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3162278" y="3546321"/>
            <a:ext cx="1733330" cy="578084"/>
            <a:chOff x="0" y="0"/>
            <a:chExt cx="456515" cy="152253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456515" cy="152253"/>
            </a:xfrm>
            <a:custGeom>
              <a:avLst/>
              <a:gdLst/>
              <a:ahLst/>
              <a:cxnLst/>
              <a:rect r="r" b="b" t="t" l="l"/>
              <a:pathLst>
                <a:path h="152253" w="456515">
                  <a:moveTo>
                    <a:pt x="76126" y="0"/>
                  </a:moveTo>
                  <a:lnTo>
                    <a:pt x="380388" y="0"/>
                  </a:lnTo>
                  <a:cubicBezTo>
                    <a:pt x="422432" y="0"/>
                    <a:pt x="456515" y="34083"/>
                    <a:pt x="456515" y="76126"/>
                  </a:cubicBezTo>
                  <a:lnTo>
                    <a:pt x="456515" y="76126"/>
                  </a:lnTo>
                  <a:cubicBezTo>
                    <a:pt x="456515" y="118170"/>
                    <a:pt x="422432" y="152253"/>
                    <a:pt x="380388" y="152253"/>
                  </a:cubicBezTo>
                  <a:lnTo>
                    <a:pt x="76126" y="152253"/>
                  </a:lnTo>
                  <a:cubicBezTo>
                    <a:pt x="34083" y="152253"/>
                    <a:pt x="0" y="118170"/>
                    <a:pt x="0" y="76126"/>
                  </a:cubicBezTo>
                  <a:lnTo>
                    <a:pt x="0" y="76126"/>
                  </a:lnTo>
                  <a:cubicBezTo>
                    <a:pt x="0" y="34083"/>
                    <a:pt x="34083" y="0"/>
                    <a:pt x="761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28575"/>
              <a:ext cx="456515" cy="1236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38"/>
                </a:lnSpc>
              </a:pPr>
            </a:p>
          </p:txBody>
        </p:sp>
      </p:grpSp>
      <p:sp>
        <p:nvSpPr>
          <p:cNvPr name="TextBox 54" id="54"/>
          <p:cNvSpPr txBox="true"/>
          <p:nvPr/>
        </p:nvSpPr>
        <p:spPr>
          <a:xfrm rot="0">
            <a:off x="9792130" y="3988099"/>
            <a:ext cx="2765785" cy="415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ontserrat Classic Bold"/>
              </a:rPr>
              <a:t>MONTSERRAT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9792144" y="4555789"/>
            <a:ext cx="2723108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ontserrat Classic"/>
              </a:rPr>
              <a:t>MONTSERRAT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9792112" y="3627719"/>
            <a:ext cx="701129" cy="20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ea typeface="Montserrat Classic"/>
              </a:rPr>
              <a:t>영문폰트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028700" y="6530751"/>
            <a:ext cx="3954066" cy="154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72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Montserrat Classic"/>
                <a:ea typeface="Montserrat Classic"/>
              </a:rPr>
              <a:t>생동감있는 컬러로 브랜드의 통통튀는 매력을 표현하였습니다.  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9811033" y="6577050"/>
            <a:ext cx="3616226" cy="307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72"/>
              </a:lnSpc>
            </a:pPr>
            <a:r>
              <a:rPr lang="en-US" sz="1200">
                <a:solidFill>
                  <a:srgbClr val="000000"/>
                </a:solidFill>
                <a:latin typeface="Montserrat Classic"/>
                <a:ea typeface="Montserrat Classic"/>
              </a:rPr>
              <a:t>브랜드 컬러감과의 시각적 균형성을 위해 ICON 스타일은 </a:t>
            </a:r>
          </a:p>
          <a:p>
            <a:pPr algn="just">
              <a:lnSpc>
                <a:spcPts val="1272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Montserrat Classic"/>
                <a:ea typeface="Montserrat Classic"/>
              </a:rPr>
              <a:t>BLACK&amp;WHITE로 통일하였습니다.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3496386" y="3627719"/>
            <a:ext cx="701129" cy="20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ea typeface="Montserrat Classic"/>
              </a:rPr>
              <a:t>한글폰트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9811033" y="2705976"/>
            <a:ext cx="744736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TT Norms Bold"/>
              </a:rPr>
              <a:t>font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104061" y="2705976"/>
            <a:ext cx="1518047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TT Norms Bold"/>
              </a:rPr>
              <a:t>keyword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512566" y="3626960"/>
            <a:ext cx="112171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ea typeface="TT Norms Bold"/>
              </a:rPr>
              <a:t>재미있는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3468084" y="3626960"/>
            <a:ext cx="112171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ea typeface="TT Norms Bold"/>
              </a:rPr>
              <a:t>생기있는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5251717" y="3642251"/>
            <a:ext cx="140211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ea typeface="TT Norms Bold"/>
              </a:rPr>
              <a:t>생동감있는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104061" y="5602871"/>
            <a:ext cx="897136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TT Norms Bold"/>
              </a:rPr>
              <a:t>color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9792112" y="5649170"/>
            <a:ext cx="1672233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TT Norms Bold"/>
              </a:rPr>
              <a:t>icon style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232407" y="7663913"/>
            <a:ext cx="873472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TT Norms Bold"/>
              </a:rPr>
              <a:t>#</a:t>
            </a:r>
            <a:r>
              <a:rPr lang="en-US" sz="1500">
                <a:solidFill>
                  <a:srgbClr val="000000"/>
                </a:solidFill>
                <a:latin typeface="TT Norms Bold"/>
              </a:rPr>
              <a:t>FDE245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2563876" y="7663913"/>
            <a:ext cx="853529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TT Norms Bold"/>
              </a:rPr>
              <a:t>#FD7645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3784284" y="7663913"/>
            <a:ext cx="1013520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TT Norms Bold"/>
              </a:rPr>
              <a:t>##FE5550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5133905" y="7663913"/>
            <a:ext cx="903982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TT Norms Bold"/>
              </a:rPr>
              <a:t>#FF9EAA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6504510" y="7663913"/>
            <a:ext cx="752475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TT Norms Bold"/>
              </a:rPr>
              <a:t>#FFFFF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66800"/>
            <a:ext cx="587317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0"/>
              </a:lnSpc>
            </a:pPr>
            <a:r>
              <a:rPr lang="en-US" sz="3000">
                <a:solidFill>
                  <a:srgbClr val="000000"/>
                </a:solidFill>
                <a:latin typeface="Montserrat Classic Bold"/>
                <a:ea typeface="Montserrat Classic Bold"/>
              </a:rPr>
              <a:t>06. 퍼블리싱 가이드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4700413" y="1236345"/>
            <a:ext cx="12558887" cy="0"/>
          </a:xfrm>
          <a:prstGeom prst="line">
            <a:avLst/>
          </a:prstGeom>
          <a:ln cap="flat" w="38100">
            <a:solidFill>
              <a:srgbClr val="FDE24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321372" y="879863"/>
            <a:ext cx="1937928" cy="751063"/>
          </a:xfrm>
          <a:custGeom>
            <a:avLst/>
            <a:gdLst/>
            <a:ahLst/>
            <a:cxnLst/>
            <a:rect r="r" b="b" t="t" l="l"/>
            <a:pathLst>
              <a:path h="751063" w="1937928">
                <a:moveTo>
                  <a:pt x="0" y="0"/>
                </a:moveTo>
                <a:lnTo>
                  <a:pt x="1937928" y="0"/>
                </a:lnTo>
                <a:lnTo>
                  <a:pt x="1937928" y="751064"/>
                </a:lnTo>
                <a:lnTo>
                  <a:pt x="0" y="7510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086315" y="4170918"/>
            <a:ext cx="5870861" cy="5184422"/>
          </a:xfrm>
          <a:custGeom>
            <a:avLst/>
            <a:gdLst/>
            <a:ahLst/>
            <a:cxnLst/>
            <a:rect r="r" b="b" t="t" l="l"/>
            <a:pathLst>
              <a:path h="5184422" w="5870861">
                <a:moveTo>
                  <a:pt x="0" y="0"/>
                </a:moveTo>
                <a:lnTo>
                  <a:pt x="5870861" y="0"/>
                </a:lnTo>
                <a:lnTo>
                  <a:pt x="5870861" y="5184421"/>
                </a:lnTo>
                <a:lnTo>
                  <a:pt x="0" y="51844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7369" y="5981719"/>
            <a:ext cx="6805534" cy="2862845"/>
          </a:xfrm>
          <a:custGeom>
            <a:avLst/>
            <a:gdLst/>
            <a:ahLst/>
            <a:cxnLst/>
            <a:rect r="r" b="b" t="t" l="l"/>
            <a:pathLst>
              <a:path h="2862845" w="6805534">
                <a:moveTo>
                  <a:pt x="0" y="0"/>
                </a:moveTo>
                <a:lnTo>
                  <a:pt x="6805534" y="0"/>
                </a:lnTo>
                <a:lnTo>
                  <a:pt x="6805534" y="2862845"/>
                </a:lnTo>
                <a:lnTo>
                  <a:pt x="0" y="28628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360683" y="1529715"/>
            <a:ext cx="3233928" cy="562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1"/>
              </a:lnSpc>
              <a:spcBef>
                <a:spcPct val="0"/>
              </a:spcBef>
            </a:pPr>
            <a:r>
              <a:rPr lang="en-US" sz="4038">
                <a:solidFill>
                  <a:srgbClr val="000000"/>
                </a:solidFill>
                <a:latin typeface="Montserrat Classic Bold"/>
                <a:ea typeface="Montserrat Classic Bold"/>
              </a:rPr>
              <a:t>&lt;HTML 설계&gt;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22779" y="2036795"/>
            <a:ext cx="12277948" cy="1617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62"/>
              </a:lnSpc>
            </a:pPr>
            <a:r>
              <a:rPr lang="en-US" sz="2700">
                <a:solidFill>
                  <a:srgbClr val="000000"/>
                </a:solidFill>
                <a:latin typeface="Montserrat Classic Bold"/>
                <a:ea typeface="Montserrat Classic Bold"/>
              </a:rPr>
              <a:t> *큰 영역</a:t>
            </a:r>
          </a:p>
          <a:p>
            <a:pPr algn="just">
              <a:lnSpc>
                <a:spcPts val="2438"/>
              </a:lnSpc>
            </a:pPr>
          </a:p>
          <a:p>
            <a:pPr algn="just">
              <a:lnSpc>
                <a:spcPts val="2438"/>
              </a:lnSpc>
            </a:pPr>
            <a:r>
              <a:rPr lang="en-US" sz="2300">
                <a:solidFill>
                  <a:srgbClr val="000000"/>
                </a:solidFill>
                <a:latin typeface="Montserrat Classic"/>
                <a:ea typeface="Montserrat Classic"/>
              </a:rPr>
              <a:t>- 큰영역은 HEADER, MAIN, FOOTER 영역으로 나누고 그 안에 작은 영역을 나누어 진행하였습니다.</a:t>
            </a:r>
          </a:p>
          <a:p>
            <a:pPr algn="just">
              <a:lnSpc>
                <a:spcPts val="2438"/>
              </a:lnSpc>
            </a:pPr>
            <a:r>
              <a:rPr lang="en-US" sz="2300">
                <a:solidFill>
                  <a:srgbClr val="000000"/>
                </a:solidFill>
                <a:latin typeface="Montserrat Classic"/>
                <a:ea typeface="Montserrat Classic"/>
              </a:rPr>
              <a:t>각 영역은 주석으로 영역을 구분하였습니다.</a:t>
            </a:r>
          </a:p>
          <a:p>
            <a:pPr algn="just">
              <a:lnSpc>
                <a:spcPts val="265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222779" y="3676377"/>
            <a:ext cx="10373506" cy="1615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62"/>
              </a:lnSpc>
            </a:pPr>
            <a:r>
              <a:rPr lang="en-US" sz="2700">
                <a:solidFill>
                  <a:srgbClr val="000000"/>
                </a:solidFill>
                <a:latin typeface="Montserrat Classic Bold"/>
                <a:ea typeface="Montserrat Classic Bold"/>
              </a:rPr>
              <a:t> *MAIN의 영역</a:t>
            </a:r>
          </a:p>
          <a:p>
            <a:pPr algn="just">
              <a:lnSpc>
                <a:spcPts val="2650"/>
              </a:lnSpc>
            </a:pPr>
          </a:p>
          <a:p>
            <a:pPr algn="just">
              <a:lnSpc>
                <a:spcPts val="2438"/>
              </a:lnSpc>
            </a:pPr>
            <a:r>
              <a:rPr lang="en-US" sz="2300">
                <a:solidFill>
                  <a:srgbClr val="000000"/>
                </a:solidFill>
                <a:latin typeface="Montserrat Classic"/>
                <a:ea typeface="Montserrat Classic"/>
              </a:rPr>
              <a:t>- 파트별로 SECTION으로 나누어 분단을 나누었습니다.</a:t>
            </a:r>
          </a:p>
          <a:p>
            <a:pPr algn="just">
              <a:lnSpc>
                <a:spcPts val="2438"/>
              </a:lnSpc>
            </a:pPr>
            <a:r>
              <a:rPr lang="en-US" sz="2300">
                <a:solidFill>
                  <a:srgbClr val="000000"/>
                </a:solidFill>
                <a:latin typeface="Montserrat Classic"/>
                <a:ea typeface="Montserrat Classic"/>
              </a:rPr>
              <a:t>SECTION은 각 영역의 제목을 사용하여 주석으로 분단을 알아보기 쉽도록 하였습니다.</a:t>
            </a:r>
          </a:p>
          <a:p>
            <a:pPr algn="just">
              <a:lnSpc>
                <a:spcPts val="2438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457369" y="5320692"/>
            <a:ext cx="508620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Montserrat Classic"/>
              </a:rPr>
              <a:t>ex)  &lt;!--------- Highlight  -----------&gt;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66800"/>
            <a:ext cx="587317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0"/>
              </a:lnSpc>
            </a:pPr>
            <a:r>
              <a:rPr lang="en-US" sz="3000">
                <a:solidFill>
                  <a:srgbClr val="000000"/>
                </a:solidFill>
                <a:latin typeface="Montserrat Classic Bold"/>
                <a:ea typeface="Montserrat Classic Bold"/>
              </a:rPr>
              <a:t>06. 퍼블리싱 가이드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4700413" y="1236345"/>
            <a:ext cx="12558887" cy="0"/>
          </a:xfrm>
          <a:prstGeom prst="line">
            <a:avLst/>
          </a:prstGeom>
          <a:ln cap="flat" w="38100">
            <a:solidFill>
              <a:srgbClr val="FDE24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321372" y="1011432"/>
            <a:ext cx="1937928" cy="751063"/>
          </a:xfrm>
          <a:custGeom>
            <a:avLst/>
            <a:gdLst/>
            <a:ahLst/>
            <a:cxnLst/>
            <a:rect r="r" b="b" t="t" l="l"/>
            <a:pathLst>
              <a:path h="751063" w="1937928">
                <a:moveTo>
                  <a:pt x="0" y="0"/>
                </a:moveTo>
                <a:lnTo>
                  <a:pt x="1937928" y="0"/>
                </a:lnTo>
                <a:lnTo>
                  <a:pt x="1937928" y="751063"/>
                </a:lnTo>
                <a:lnTo>
                  <a:pt x="0" y="7510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24798" y="5957694"/>
            <a:ext cx="8154641" cy="3432175"/>
          </a:xfrm>
          <a:custGeom>
            <a:avLst/>
            <a:gdLst/>
            <a:ahLst/>
            <a:cxnLst/>
            <a:rect r="r" b="b" t="t" l="l"/>
            <a:pathLst>
              <a:path h="3432175" w="8154641">
                <a:moveTo>
                  <a:pt x="0" y="0"/>
                </a:moveTo>
                <a:lnTo>
                  <a:pt x="8154641" y="0"/>
                </a:lnTo>
                <a:lnTo>
                  <a:pt x="8154641" y="3432174"/>
                </a:lnTo>
                <a:lnTo>
                  <a:pt x="0" y="34321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643285" y="1688198"/>
            <a:ext cx="4398399" cy="562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1"/>
              </a:lnSpc>
              <a:spcBef>
                <a:spcPct val="0"/>
              </a:spcBef>
            </a:pPr>
            <a:r>
              <a:rPr lang="en-US" sz="4038">
                <a:solidFill>
                  <a:srgbClr val="000000"/>
                </a:solidFill>
                <a:latin typeface="Montserrat Classic Bold"/>
                <a:ea typeface="Montserrat Classic Bold"/>
              </a:rPr>
              <a:t>&lt;HTML 코드규칙&gt;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22779" y="2447453"/>
            <a:ext cx="7476009" cy="1008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62"/>
              </a:lnSpc>
            </a:pPr>
            <a:r>
              <a:rPr lang="en-US" sz="2700">
                <a:solidFill>
                  <a:srgbClr val="000000"/>
                </a:solidFill>
                <a:latin typeface="Montserrat Classic Bold"/>
                <a:ea typeface="Montserrat Classic Bold"/>
              </a:rPr>
              <a:t> *빈줄</a:t>
            </a:r>
          </a:p>
          <a:p>
            <a:pPr algn="just">
              <a:lnSpc>
                <a:spcPts val="2438"/>
              </a:lnSpc>
            </a:pPr>
          </a:p>
          <a:p>
            <a:pPr algn="just">
              <a:lnSpc>
                <a:spcPts val="2650"/>
              </a:lnSpc>
            </a:pPr>
            <a:r>
              <a:rPr lang="en-US" sz="2500">
                <a:solidFill>
                  <a:srgbClr val="000000"/>
                </a:solidFill>
                <a:latin typeface="Montserrat Classic"/>
                <a:ea typeface="Montserrat Classic"/>
              </a:rPr>
              <a:t>- 가독성을 위하여 주석처리 위에는 빈 줄을 만들었습니다.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22779" y="3803146"/>
            <a:ext cx="15239412" cy="1311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62"/>
              </a:lnSpc>
            </a:pPr>
            <a:r>
              <a:rPr lang="en-US" sz="2700">
                <a:solidFill>
                  <a:srgbClr val="000000"/>
                </a:solidFill>
                <a:latin typeface="Montserrat Classic Bold"/>
                <a:ea typeface="Montserrat Classic Bold"/>
              </a:rPr>
              <a:t> *주석 </a:t>
            </a:r>
          </a:p>
          <a:p>
            <a:pPr algn="just">
              <a:lnSpc>
                <a:spcPts val="2650"/>
              </a:lnSpc>
            </a:pPr>
          </a:p>
          <a:p>
            <a:pPr algn="just">
              <a:lnSpc>
                <a:spcPts val="2438"/>
              </a:lnSpc>
            </a:pPr>
            <a:r>
              <a:rPr lang="en-US" sz="2300">
                <a:solidFill>
                  <a:srgbClr val="000000"/>
                </a:solidFill>
                <a:latin typeface="Montserrat Classic"/>
                <a:ea typeface="Montserrat Classic"/>
              </a:rPr>
              <a:t>- 영역 주석: 각 영역의 제목을 사용하여 작성자와 팀원이 영역의 구분을 확실하게 확인 할 수 있도록 작성하였습니다.</a:t>
            </a:r>
          </a:p>
          <a:p>
            <a:pPr algn="just">
              <a:lnSpc>
                <a:spcPts val="2438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222779" y="5303643"/>
            <a:ext cx="400998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Montserrat Classic"/>
                <a:ea typeface="Montserrat Classic"/>
              </a:rPr>
              <a:t>ex)  &lt;!-------  영역명 ---------&gt;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DAGF9i3YUtk</dc:identifier>
  <dcterms:modified xsi:type="dcterms:W3CDTF">2011-08-01T06:04:30Z</dcterms:modified>
  <cp:revision>1</cp:revision>
  <dc:title>BEAURIT</dc:title>
</cp:coreProperties>
</file>